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1" r:id="rId11"/>
    <p:sldId id="262" r:id="rId12"/>
    <p:sldId id="263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6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601"/>
    <a:srgbClr val="FF9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91103" autoAdjust="0"/>
  </p:normalViewPr>
  <p:slideViewPr>
    <p:cSldViewPr>
      <p:cViewPr varScale="1">
        <p:scale>
          <a:sx n="67" d="100"/>
          <a:sy n="67" d="100"/>
        </p:scale>
        <p:origin x="-14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7F094-C22D-4E3D-929F-B73712D2F635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151331-DB5E-4218-9CB0-4FEC395A43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1701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Посредством</a:t>
            </a:r>
            <a:r>
              <a:rPr lang="ru-RU" baseline="0" dirty="0" smtClean="0"/>
              <a:t> включения в цепь передачи сигналов симметричных перекрытых Т-образных ЧП достигается изменение её АЧХ – амплитудная коррекция.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51331-DB5E-4218-9CB0-4FEC395A438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846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151331-DB5E-4218-9CB0-4FEC395A438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4562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C7E5ED2-3237-42FA-9C85-F81B0933B39F}" type="datetimeFigureOut">
              <a:rPr lang="ru-RU" smtClean="0"/>
              <a:t>02.06.2017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120DA7C0-0C4D-4FCE-8F37-97E058E3A173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25" Type="http://schemas.openxmlformats.org/officeDocument/2006/relationships/image" Target="../media/image139.png"/><Relationship Id="rId2" Type="http://schemas.openxmlformats.org/officeDocument/2006/relationships/image" Target="../media/image2.png"/><Relationship Id="rId20" Type="http://schemas.openxmlformats.org/officeDocument/2006/relationships/image" Target="../media/image110.png"/><Relationship Id="rId29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38.png"/><Relationship Id="rId28" Type="http://schemas.openxmlformats.org/officeDocument/2006/relationships/image" Target="../media/image142.png"/><Relationship Id="rId31" Type="http://schemas.openxmlformats.org/officeDocument/2006/relationships/image" Target="../media/image148.png"/><Relationship Id="rId14" Type="http://schemas.openxmlformats.org/officeDocument/2006/relationships/image" Target="../media/image104.png"/><Relationship Id="rId27" Type="http://schemas.openxmlformats.org/officeDocument/2006/relationships/image" Target="../media/image141.png"/><Relationship Id="rId30" Type="http://schemas.openxmlformats.org/officeDocument/2006/relationships/image" Target="../media/image14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.png"/><Relationship Id="rId34" Type="http://schemas.openxmlformats.org/officeDocument/2006/relationships/image" Target="../media/image125.png"/><Relationship Id="rId33" Type="http://schemas.openxmlformats.org/officeDocument/2006/relationships/image" Target="../media/image124.png"/><Relationship Id="rId38" Type="http://schemas.openxmlformats.org/officeDocument/2006/relationships/image" Target="../media/image1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146.png"/><Relationship Id="rId36" Type="http://schemas.openxmlformats.org/officeDocument/2006/relationships/image" Target="../media/image145.png"/></Relationships>
</file>

<file path=ppt/slides/_rels/slide1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56.png"/><Relationship Id="rId21" Type="http://schemas.openxmlformats.org/officeDocument/2006/relationships/image" Target="../media/image159.png"/><Relationship Id="rId17" Type="http://schemas.openxmlformats.org/officeDocument/2006/relationships/image" Target="../media/image155.png"/><Relationship Id="rId2" Type="http://schemas.openxmlformats.org/officeDocument/2006/relationships/image" Target="../media/image2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19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7" Type="http://schemas.openxmlformats.org/officeDocument/2006/relationships/image" Target="../media/image1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67.png"/><Relationship Id="rId9" Type="http://schemas.openxmlformats.org/officeDocument/2006/relationships/image" Target="../media/image166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76.png"/><Relationship Id="rId10" Type="http://schemas.openxmlformats.org/officeDocument/2006/relationships/image" Target="../media/image175.png"/><Relationship Id="rId9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7" Type="http://schemas.openxmlformats.org/officeDocument/2006/relationships/image" Target="../media/image1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9" Type="http://schemas.openxmlformats.org/officeDocument/2006/relationships/image" Target="../media/image18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7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9" Type="http://schemas.openxmlformats.org/officeDocument/2006/relationships/image" Target="../media/image9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2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9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4023">
            <a:off x="-3576293" y="-2742733"/>
            <a:ext cx="9001000" cy="1120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2204864"/>
            <a:ext cx="8496944" cy="2304256"/>
          </a:xfrm>
          <a:noFill/>
        </p:spPr>
        <p:txBody>
          <a:bodyPr>
            <a:noAutofit/>
          </a:bodyPr>
          <a:lstStyle/>
          <a:p>
            <a:r>
              <a:rPr lang="ru-RU" sz="66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ЧЕТЫРЁХПОЛЮСНИКИ</a:t>
            </a:r>
            <a:endParaRPr lang="ru-RU" sz="6600" b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884322" y="-171400"/>
            <a:ext cx="936104" cy="727280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876164" y="4149080"/>
            <a:ext cx="944262" cy="310472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262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395536" y="2852936"/>
            <a:ext cx="8352928" cy="1152128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Таким образом, условием эквивалентности различных Четырёхполюсников является равенство их соответствующих основных параметров.</a:t>
            </a: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87540" y="1484784"/>
            <a:ext cx="8676456" cy="1296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Разные 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четырёхполюсники при совпадении их основных параметров обладают одинаковыми свойствами, то есть являются </a:t>
            </a:r>
            <a:r>
              <a:rPr lang="ru-RU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эквивалентными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9" name="Прямоугольник 8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ый треугольник 9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59969" y="116632"/>
            <a:ext cx="6285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Эквивалентные схемы</a:t>
            </a:r>
            <a:r>
              <a:rPr lang="ru-RU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87540" y="4005064"/>
            <a:ext cx="8676456" cy="2808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При замене четырёхполюсника эквивалентным режимы источника питания и приёмника не изменяются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На практике Для пассивных ЧП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(3 независимых коэффициента)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чаще всего используют 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 и 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-образную схемы замещения, сопротивления элементов которых зависят от значений коэффициентов заданной матрицы.</a:t>
            </a:r>
          </a:p>
        </p:txBody>
      </p:sp>
    </p:spTree>
    <p:extLst>
      <p:ext uri="{BB962C8B-B14F-4D97-AF65-F5344CB8AC3E}">
        <p14:creationId xmlns:p14="http://schemas.microsoft.com/office/powerpoint/2010/main" val="315803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</p:spPr>
      </p:pic>
      <p:sp>
        <p:nvSpPr>
          <p:cNvPr id="10" name="TextBox 9"/>
          <p:cNvSpPr txBox="1"/>
          <p:nvPr/>
        </p:nvSpPr>
        <p:spPr>
          <a:xfrm>
            <a:off x="1115616" y="44624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Т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образная схема замещения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665820" y="1727520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Овал 15"/>
          <p:cNvSpPr/>
          <p:nvPr/>
        </p:nvSpPr>
        <p:spPr>
          <a:xfrm>
            <a:off x="539552" y="1673514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/>
          <p:cNvSpPr/>
          <p:nvPr/>
        </p:nvSpPr>
        <p:spPr>
          <a:xfrm>
            <a:off x="3435987" y="1659403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/>
          <p:cNvSpPr/>
          <p:nvPr/>
        </p:nvSpPr>
        <p:spPr>
          <a:xfrm>
            <a:off x="2034410" y="1700808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 стрелкой 24"/>
          <p:cNvCxnSpPr/>
          <p:nvPr/>
        </p:nvCxnSpPr>
        <p:spPr>
          <a:xfrm>
            <a:off x="683568" y="14847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 стрелкой 25"/>
          <p:cNvCxnSpPr/>
          <p:nvPr/>
        </p:nvCxnSpPr>
        <p:spPr>
          <a:xfrm>
            <a:off x="2915816" y="14847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9552" y="9807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2157" y="9807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598456" y="1844824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3491880" y="1874419"/>
            <a:ext cx="5555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52197" y="22399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7504" y="22399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1560" y="74554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131840" y="745540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85022" y="196154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654" y="197838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667453" y="3209085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Овал 42"/>
          <p:cNvSpPr/>
          <p:nvPr/>
        </p:nvSpPr>
        <p:spPr>
          <a:xfrm>
            <a:off x="541185" y="3149679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3437620" y="3166171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2036043" y="3182373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единительная линия 45"/>
          <p:cNvCxnSpPr>
            <a:endCxn id="21" idx="4"/>
          </p:cNvCxnSpPr>
          <p:nvPr/>
        </p:nvCxnSpPr>
        <p:spPr>
          <a:xfrm flipV="1">
            <a:off x="2079069" y="1703973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Прямоугольник 51"/>
          <p:cNvSpPr/>
          <p:nvPr/>
        </p:nvSpPr>
        <p:spPr>
          <a:xfrm>
            <a:off x="2555776" y="1647964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971600" y="1647964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 rot="5400000">
            <a:off x="1790110" y="2394466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TextBox 54"/>
          <p:cNvSpPr txBox="1"/>
          <p:nvPr/>
        </p:nvSpPr>
        <p:spPr>
          <a:xfrm>
            <a:off x="1259632" y="11775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228061" y="11775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75656" y="220486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 flipV="1">
            <a:off x="2339752" y="2239052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300069" y="206084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339752" y="1825659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46787" y="913984"/>
            <a:ext cx="4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Заголовок 1"/>
              <p:cNvSpPr txBox="1">
                <a:spLocks/>
              </p:cNvSpPr>
              <p:nvPr/>
            </p:nvSpPr>
            <p:spPr>
              <a:xfrm>
                <a:off x="4417161" y="1175594"/>
                <a:ext cx="4446835" cy="24694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Необходимо определить значения 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ru-RU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ru-RU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если известны параметры: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61" y="1175594"/>
                <a:ext cx="4446835" cy="2469429"/>
              </a:xfrm>
              <a:prstGeom prst="rect">
                <a:avLst/>
              </a:prstGeom>
              <a:blipFill rotWithShape="1">
                <a:blip r:embed="rId5"/>
                <a:stretch>
                  <a:fillRect l="-2195" t="-6667" r="-2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812360" y="2732703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04048" y="21328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50340" y="21328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004048" y="253874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750340" y="253822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Заголовок 1"/>
          <p:cNvSpPr txBox="1">
            <a:spLocks/>
          </p:cNvSpPr>
          <p:nvPr/>
        </p:nvSpPr>
        <p:spPr>
          <a:xfrm>
            <a:off x="187540" y="3212976"/>
            <a:ext cx="8676456" cy="216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законов Кирхгоффа: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(Z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715135" y="4149080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26703" y="3789040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330759" y="4509120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660232" y="4509120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Левая фигурная скобка 75"/>
          <p:cNvSpPr/>
          <p:nvPr/>
        </p:nvSpPr>
        <p:spPr>
          <a:xfrm>
            <a:off x="899592" y="3861048"/>
            <a:ext cx="288032" cy="1108923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Заголовок 1"/>
          <p:cNvSpPr txBox="1">
            <a:spLocks/>
          </p:cNvSpPr>
          <p:nvPr/>
        </p:nvSpPr>
        <p:spPr>
          <a:xfrm>
            <a:off x="-36512" y="4941168"/>
            <a:ext cx="9252520" cy="216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</a:t>
            </a:r>
          </a:p>
          <a:p>
            <a:pPr algn="just"/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Это справедливо для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обратимого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ЧП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(т.е.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Заголовок 1"/>
          <p:cNvSpPr txBox="1">
            <a:spLocks/>
          </p:cNvSpPr>
          <p:nvPr/>
        </p:nvSpPr>
        <p:spPr>
          <a:xfrm>
            <a:off x="971601" y="5157192"/>
            <a:ext cx="8064896" cy="1152128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–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–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115616" y="5301208"/>
            <a:ext cx="5690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ru-RU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+ Z</a:t>
            </a:r>
            <a:r>
              <a:rPr lang="en-US" sz="2400" b="1" baseline="-25000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baseline="-2500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  <p:sp>
        <p:nvSpPr>
          <p:cNvPr id="81" name="Левая фигурная скобка 80"/>
          <p:cNvSpPr/>
          <p:nvPr/>
        </p:nvSpPr>
        <p:spPr>
          <a:xfrm>
            <a:off x="6372200" y="5229200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Стрелка вправо 81"/>
          <p:cNvSpPr/>
          <p:nvPr/>
        </p:nvSpPr>
        <p:spPr>
          <a:xfrm>
            <a:off x="5940152" y="5589240"/>
            <a:ext cx="297554" cy="265966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/>
          <p:cNvSpPr txBox="1"/>
          <p:nvPr/>
        </p:nvSpPr>
        <p:spPr>
          <a:xfrm>
            <a:off x="1085173" y="357353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93849" y="357353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709780" y="357353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67451" y="39330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2178014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285844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504237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614800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1067451" y="430747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133716" y="430747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244279" y="430747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266246" y="430695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6567769" y="430695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60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44624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образная схема замещения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65820" y="1727520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539552" y="1673514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35987" y="1659403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682482" y="3188983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683568" y="14847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915816" y="14847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9807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598456" y="1844824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3491880" y="1874419"/>
            <a:ext cx="5555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52197" y="22399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04" y="223999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560" y="74554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31840" y="745540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85022" y="196154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2654" y="197838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2" name="Прямая соединительная линия 21"/>
          <p:cNvCxnSpPr/>
          <p:nvPr/>
        </p:nvCxnSpPr>
        <p:spPr>
          <a:xfrm>
            <a:off x="667453" y="3209085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Овал 22"/>
          <p:cNvSpPr/>
          <p:nvPr/>
        </p:nvSpPr>
        <p:spPr>
          <a:xfrm>
            <a:off x="541185" y="3149679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3437620" y="3166171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6" name="Прямая соединительная линия 25"/>
          <p:cNvCxnSpPr/>
          <p:nvPr/>
        </p:nvCxnSpPr>
        <p:spPr>
          <a:xfrm flipV="1">
            <a:off x="1489511" y="1709199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 rot="5400000">
            <a:off x="1187624" y="2403414"/>
            <a:ext cx="576065" cy="178964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/>
          <p:cNvSpPr txBox="1"/>
          <p:nvPr/>
        </p:nvSpPr>
        <p:spPr>
          <a:xfrm>
            <a:off x="2123728" y="11775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32117" y="21136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475656" y="21136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3" name="Прямая со стрелкой 32"/>
          <p:cNvCxnSpPr/>
          <p:nvPr/>
        </p:nvCxnSpPr>
        <p:spPr>
          <a:xfrm flipV="1">
            <a:off x="2483768" y="2132856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84045" y="24208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23728" y="2185699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46787" y="913984"/>
            <a:ext cx="4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92157" y="9807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 flipV="1">
            <a:off x="2727141" y="1727491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Прямоугольник 40"/>
          <p:cNvSpPr/>
          <p:nvPr/>
        </p:nvSpPr>
        <p:spPr>
          <a:xfrm rot="5400000">
            <a:off x="2439109" y="2406026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/>
          <p:cNvSpPr/>
          <p:nvPr/>
        </p:nvSpPr>
        <p:spPr>
          <a:xfrm>
            <a:off x="1458346" y="1700808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1450303" y="3188983"/>
            <a:ext cx="81198" cy="792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2699792" y="1695407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 rot="10800000">
            <a:off x="1835696" y="1628800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 стрелкой 45"/>
          <p:cNvCxnSpPr/>
          <p:nvPr/>
        </p:nvCxnSpPr>
        <p:spPr>
          <a:xfrm>
            <a:off x="1619672" y="14847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507981" y="9807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547664" y="74554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9" name="Прямая со стрелкой 48"/>
          <p:cNvCxnSpPr/>
          <p:nvPr/>
        </p:nvCxnSpPr>
        <p:spPr>
          <a:xfrm flipV="1">
            <a:off x="1259632" y="2132856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59909" y="24208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99592" y="2191009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Заголовок 1"/>
              <p:cNvSpPr txBox="1">
                <a:spLocks/>
              </p:cNvSpPr>
              <p:nvPr/>
            </p:nvSpPr>
            <p:spPr>
              <a:xfrm>
                <a:off x="4417161" y="1175594"/>
                <a:ext cx="4446835" cy="246942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Необходимо определить значения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ru-RU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ru-RU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если известны параметры: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161" y="1175594"/>
                <a:ext cx="4446835" cy="2469429"/>
              </a:xfrm>
              <a:prstGeom prst="rect">
                <a:avLst/>
              </a:prstGeom>
              <a:blipFill rotWithShape="1">
                <a:blip r:embed="rId4"/>
                <a:stretch>
                  <a:fillRect l="-2195" t="-6667" r="-2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5148064" y="2737321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04048" y="21328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750340" y="21328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004048" y="253874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750340" y="253822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144016" y="3100201"/>
            <a:ext cx="9180512" cy="15529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первого закона Кирхгоффа:</a:t>
            </a: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(U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–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 –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5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-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(U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–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);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Левая фигурная скобка 62"/>
          <p:cNvSpPr/>
          <p:nvPr/>
        </p:nvSpPr>
        <p:spPr>
          <a:xfrm>
            <a:off x="-36512" y="3789040"/>
            <a:ext cx="288032" cy="916465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Заголовок 1"/>
          <p:cNvSpPr txBox="1">
            <a:spLocks/>
          </p:cNvSpPr>
          <p:nvPr/>
        </p:nvSpPr>
        <p:spPr>
          <a:xfrm>
            <a:off x="-36512" y="4941168"/>
            <a:ext cx="9252520" cy="216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</a:t>
            </a: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Это справедливо для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обратимого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ЧП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Заголовок 1"/>
          <p:cNvSpPr txBox="1">
            <a:spLocks/>
          </p:cNvSpPr>
          <p:nvPr/>
        </p:nvSpPr>
        <p:spPr>
          <a:xfrm>
            <a:off x="412641" y="5157192"/>
            <a:ext cx="8451355" cy="1152128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endParaRPr lang="en-US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			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 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-Y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= -Y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39552" y="5301208"/>
            <a:ext cx="569059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ru-RU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-Y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en-US" sz="2400" b="1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-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baseline="-25000" dirty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ru-RU" dirty="0"/>
          </a:p>
        </p:txBody>
      </p:sp>
      <p:sp>
        <p:nvSpPr>
          <p:cNvPr id="67" name="Левая фигурная скобка 66"/>
          <p:cNvSpPr/>
          <p:nvPr/>
        </p:nvSpPr>
        <p:spPr>
          <a:xfrm>
            <a:off x="5796136" y="5229200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Стрелка вправо 67"/>
          <p:cNvSpPr/>
          <p:nvPr/>
        </p:nvSpPr>
        <p:spPr>
          <a:xfrm>
            <a:off x="5364088" y="5589240"/>
            <a:ext cx="297554" cy="265966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TextBox 68"/>
          <p:cNvSpPr txBox="1"/>
          <p:nvPr/>
        </p:nvSpPr>
        <p:spPr>
          <a:xfrm>
            <a:off x="234415" y="4105473"/>
            <a:ext cx="449153" cy="475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35214" y="357353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53878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57088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569631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845320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653996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891987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168533" y="357301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21359" y="39330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953878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759821" y="393084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565764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861908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653996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053725" y="39335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116123" y="39330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6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66156" y="334397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Мера передачи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72500" y="1484784"/>
            <a:ext cx="886399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Помимо первичных параметров (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), существуют также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характеристические параметры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ЧП.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9512" y="1988840"/>
            <a:ext cx="886399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Пусть сопротивления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подобраны так, что</a:t>
            </a:r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899592" y="2665488"/>
            <a:ext cx="8863996" cy="6873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400" b="1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вх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Z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ru-RU" sz="2400" b="1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вх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z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400" b="1" baseline="-25000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72500" y="3184400"/>
            <a:ext cx="8863996" cy="11807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Иначе говоря, будем считать, что существуют сопротивления 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ru-RU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с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ru-RU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ru-RU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с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179512" y="3903912"/>
            <a:ext cx="886399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Эти сопротивления и назовём характеристическими сопротивлениями ЧП.</a:t>
            </a:r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1639022" y="5260113"/>
            <a:ext cx="745028" cy="107721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043608" y="5409390"/>
            <a:ext cx="71276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1047527" y="6111050"/>
            <a:ext cx="64796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1111172" y="6149035"/>
            <a:ext cx="52583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2384050" y="5430661"/>
            <a:ext cx="42435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2384050" y="6176721"/>
            <a:ext cx="417063" cy="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Овал 18"/>
          <p:cNvSpPr/>
          <p:nvPr/>
        </p:nvSpPr>
        <p:spPr>
          <a:xfrm>
            <a:off x="2782165" y="5404129"/>
            <a:ext cx="69869" cy="6640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/>
          <p:cNvSpPr/>
          <p:nvPr/>
        </p:nvSpPr>
        <p:spPr>
          <a:xfrm>
            <a:off x="2775642" y="6137299"/>
            <a:ext cx="78404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1119197" y="5442216"/>
            <a:ext cx="52583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8122" y="50697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597488" y="50697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17692" y="622245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8394" y="622802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 rot="5400000">
            <a:off x="2935068" y="5722872"/>
            <a:ext cx="463113" cy="16613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173552" y="5410045"/>
            <a:ext cx="0" cy="163623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flipV="1">
            <a:off x="2841877" y="5430924"/>
            <a:ext cx="325913" cy="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>
            <a:off x="3173552" y="6035576"/>
            <a:ext cx="0" cy="163623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2847639" y="6165304"/>
            <a:ext cx="325913" cy="1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>
            <a:off x="833210" y="5885385"/>
            <a:ext cx="50792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39552" y="5411772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03848" y="5416648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Заголовок 1"/>
              <p:cNvSpPr txBox="1">
                <a:spLocks/>
              </p:cNvSpPr>
              <p:nvPr/>
            </p:nvSpPr>
            <p:spPr>
              <a:xfrm>
                <a:off x="4139952" y="5013176"/>
                <a:ext cx="4536504" cy="1158260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3">
                      <a:lumMod val="22000"/>
                      <a:lumOff val="78000"/>
                      <a:alpha val="66000"/>
                    </a:schemeClr>
                  </a:gs>
                  <a:gs pos="81000">
                    <a:srgbClr val="D1C39F">
                      <a:alpha val="0"/>
                      <a:lumMod val="0"/>
                      <a:lumOff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1c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21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22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    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2c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22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21</m:t>
                            </m:r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11</m:t>
                            </m:r>
                          </m:den>
                        </m:f>
                      </m:e>
                    </m:rad>
                  </m:oMath>
                </a14:m>
                <a:endParaRPr lang="en-US" sz="2400" b="1" baseline="-25000" dirty="0" smtClean="0">
                  <a:solidFill>
                    <a:schemeClr val="accent3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endParaRPr lang="ru-RU" sz="2400" b="1" baseline="-25000" dirty="0" smtClean="0">
                  <a:solidFill>
                    <a:schemeClr val="accent3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952" y="5013176"/>
                <a:ext cx="4536504" cy="11582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60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5586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2500" y="-257696"/>
            <a:ext cx="886399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Для рассматриваемого обратимого ЧП введём ещё один параметр: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2764788" y="-271984"/>
                <a:ext cx="886399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– </a:t>
                </a:r>
                <a:r>
                  <a:rPr lang="ru-RU" sz="2400" b="1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мера передачи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ЧП, причём:</a:t>
                </a: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788" y="-271984"/>
                <a:ext cx="8863996" cy="1152128"/>
              </a:xfrm>
              <a:prstGeom prst="rect">
                <a:avLst/>
              </a:prstGeom>
              <a:blipFill rotWithShape="1">
                <a:blip r:embed="rId14"/>
                <a:stretch>
                  <a:fillRect l="-69" b="-126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Заголовок 1"/>
              <p:cNvSpPr txBox="1">
                <a:spLocks/>
              </p:cNvSpPr>
              <p:nvPr/>
            </p:nvSpPr>
            <p:spPr>
              <a:xfrm>
                <a:off x="899592" y="606400"/>
                <a:ext cx="8863996" cy="687349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      </m:t>
                    </m:r>
                    <m:r>
                      <m:rPr>
                        <m:nor/>
                      </m:rPr>
                      <a:rPr lang="en-US" sz="2400" b="1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11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22</m:t>
                        </m:r>
                      </m:e>
                    </m:rad>
                  </m:oMath>
                </a14:m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21</m:t>
                        </m:r>
                      </m:e>
                    </m:rad>
                  </m:oMath>
                </a14:m>
                <a:endParaRPr lang="ru-RU" sz="2400" b="1" baseline="-25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606400"/>
                <a:ext cx="8863996" cy="687349"/>
              </a:xfrm>
              <a:prstGeom prst="rect">
                <a:avLst/>
              </a:prstGeom>
              <a:blipFill rotWithShape="1">
                <a:blip r:embed="rId24"/>
                <a:stretch>
                  <a:fillRect b="-2123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Заголовок 1"/>
              <p:cNvSpPr txBox="1">
                <a:spLocks/>
              </p:cNvSpPr>
              <p:nvPr/>
            </p:nvSpPr>
            <p:spPr>
              <a:xfrm>
                <a:off x="172500" y="1067024"/>
                <a:ext cx="8863996" cy="18436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Эти условия всегда выполнимы, так как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может быть комплексной, то есть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= </a:t>
                </a:r>
                <a:r>
                  <a:rPr lang="ru-RU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а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+ </a:t>
                </a:r>
                <a:r>
                  <a:rPr lang="en-US" sz="2400" b="1" cap="none" spc="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n-US" sz="2400" b="1" cap="none" spc="0" dirty="0" err="1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</a:t>
                </a:r>
                <a:r>
                  <a:rPr lang="en-US" sz="2400" b="1" dirty="0" err="1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                                 </m:t>
                    </m:r>
                    <m:rad>
                      <m:radPr>
                        <m:degHide m:val="on"/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22</m:t>
                            </m:r>
                          </m:den>
                        </m:f>
                      </m:e>
                    </m:rad>
                    <m:r>
                      <a:rPr lang="en-US" sz="2400" b="1" i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  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</m:e>
                    </m:rad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den>
                        </m:f>
                      </m:e>
                    </m:rad>
                    <m:r>
                      <a:rPr lang="en-US" sz="2400" b="1" i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en-US" sz="2400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0" y="1067024"/>
                <a:ext cx="8863996" cy="1843632"/>
              </a:xfrm>
              <a:prstGeom prst="rect">
                <a:avLst/>
              </a:prstGeom>
              <a:blipFill rotWithShape="1">
                <a:blip r:embed="rId25"/>
                <a:stretch>
                  <a:fillRect l="-1032" r="-1100" b="-99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Заголовок 1"/>
              <p:cNvSpPr txBox="1">
                <a:spLocks/>
              </p:cNvSpPr>
              <p:nvPr/>
            </p:nvSpPr>
            <p:spPr>
              <a:xfrm>
                <a:off x="-7012" y="2579192"/>
                <a:ext cx="11563788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11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en-US" sz="2400" b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2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cZ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</m:e>
                    </m:rad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22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21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e>
                        </m:rad>
                      </m:den>
                    </m:f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12" y="2579192"/>
                <a:ext cx="11563788" cy="1152128"/>
              </a:xfrm>
              <a:prstGeom prst="rect">
                <a:avLst/>
              </a:prstGeom>
              <a:blipFill rotWithShape="1">
                <a:blip r:embed="rId31"/>
                <a:stretch>
                  <a:fillRect b="-105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Заголовок 1"/>
              <p:cNvSpPr txBox="1">
                <a:spLocks/>
              </p:cNvSpPr>
              <p:nvPr/>
            </p:nvSpPr>
            <p:spPr>
              <a:xfrm>
                <a:off x="272622" y="3763756"/>
                <a:ext cx="4414250" cy="774508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3">
                      <a:lumMod val="22000"/>
                      <a:lumOff val="78000"/>
                      <a:alpha val="66000"/>
                    </a:schemeClr>
                  </a:gs>
                  <a:gs pos="81000">
                    <a:srgbClr val="D1C39F">
                      <a:alpha val="0"/>
                      <a:lumMod val="0"/>
                      <a:lumOff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(U</a:t>
                </a:r>
                <a:r>
                  <a:rPr lang="en-US" sz="2400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2c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endParaRPr lang="ru-RU" sz="2400" b="1" baseline="-25000" dirty="0" smtClean="0">
                  <a:solidFill>
                    <a:schemeClr val="accent3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22" y="3763756"/>
                <a:ext cx="4414250" cy="774508"/>
              </a:xfrm>
              <a:prstGeom prst="rect">
                <a:avLst/>
              </a:prstGeom>
              <a:blipFill rotWithShape="1">
                <a:blip r:embed="rId27"/>
                <a:stretch>
                  <a:fillRect b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Заголовок 1"/>
              <p:cNvSpPr txBox="1">
                <a:spLocks/>
              </p:cNvSpPr>
              <p:nvPr/>
            </p:nvSpPr>
            <p:spPr>
              <a:xfrm>
                <a:off x="4687440" y="3763188"/>
                <a:ext cx="4205040" cy="774508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3">
                      <a:lumMod val="22000"/>
                      <a:lumOff val="78000"/>
                      <a:alpha val="66000"/>
                    </a:schemeClr>
                  </a:gs>
                  <a:gs pos="81000">
                    <a:srgbClr val="D1C39F">
                      <a:alpha val="0"/>
                      <a:lumMod val="0"/>
                      <a:lumOff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2400" b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</m:den>
                    </m:f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endParaRPr lang="ru-RU" sz="2400" b="1" baseline="-25000" dirty="0" smtClean="0">
                  <a:solidFill>
                    <a:schemeClr val="accent3">
                      <a:lumMod val="50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440" y="3763188"/>
                <a:ext cx="4205040" cy="774508"/>
              </a:xfrm>
              <a:prstGeom prst="rect">
                <a:avLst/>
              </a:prstGeom>
              <a:blipFill rotWithShape="1">
                <a:blip r:embed="rId28"/>
                <a:stretch>
                  <a:fillRect r="-290" b="-23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3357852" y="371703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05384" y="37181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3528" y="371760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91452" y="354387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80436" y="371056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88592" y="371646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Заголовок 1"/>
              <p:cNvSpPr txBox="1">
                <a:spLocks/>
              </p:cNvSpPr>
              <p:nvPr/>
            </p:nvSpPr>
            <p:spPr>
              <a:xfrm>
                <a:off x="172500" y="4598708"/>
                <a:ext cx="886399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Поскольку для симметричного ЧП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ru-RU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=1,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можно</a:t>
                </a:r>
              </a:p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Получить уравнения в гиперболической форме: </a:t>
                </a:r>
              </a:p>
            </p:txBody>
          </p:sp>
        </mc:Choice>
        <mc:Fallback xmlns="">
          <p:sp>
            <p:nvSpPr>
              <p:cNvPr id="2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00" y="4598708"/>
                <a:ext cx="8863996" cy="1152128"/>
              </a:xfrm>
              <a:prstGeom prst="rect">
                <a:avLst/>
              </a:prstGeom>
              <a:blipFill rotWithShape="1">
                <a:blip r:embed="rId20"/>
                <a:stretch>
                  <a:fillRect l="-1032" b="-12169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Заголовок 1"/>
              <p:cNvSpPr txBox="1">
                <a:spLocks/>
              </p:cNvSpPr>
              <p:nvPr/>
            </p:nvSpPr>
            <p:spPr>
              <a:xfrm>
                <a:off x="2080296" y="5347932"/>
                <a:ext cx="4536504" cy="77450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2c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</a:t>
                </a:r>
                <a:endParaRPr lang="ru-RU" sz="2400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296" y="5347932"/>
                <a:ext cx="4536504" cy="774508"/>
              </a:xfrm>
              <a:prstGeom prst="rect">
                <a:avLst/>
              </a:prstGeom>
              <a:blipFill rotWithShape="1">
                <a:blip r:embed="rId29"/>
                <a:stretch>
                  <a:fillRect b="-1889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Заголовок 1"/>
              <p:cNvSpPr txBox="1">
                <a:spLocks/>
              </p:cNvSpPr>
              <p:nvPr/>
            </p:nvSpPr>
            <p:spPr>
              <a:xfrm>
                <a:off x="2008288" y="5966860"/>
                <a:ext cx="4536504" cy="77450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en-US" sz="2400" b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</m:den>
                    </m:f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288" y="5966860"/>
                <a:ext cx="4536504" cy="774508"/>
              </a:xfrm>
              <a:prstGeom prst="rect">
                <a:avLst/>
              </a:prstGeom>
              <a:blipFill rotWithShape="1">
                <a:blip r:embed="rId30"/>
                <a:stretch>
                  <a:fillRect b="-10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4874320" y="543145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17552" y="543036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10608" y="543145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529136" y="579040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97828" y="597894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96888" y="597842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Левая фигурная скобка 28"/>
          <p:cNvSpPr/>
          <p:nvPr/>
        </p:nvSpPr>
        <p:spPr>
          <a:xfrm>
            <a:off x="2066008" y="5707072"/>
            <a:ext cx="288032" cy="916465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9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-186620"/>
            <a:ext cx="7620000" cy="4373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15" name="Заголовок 1"/>
          <p:cNvSpPr txBox="1">
            <a:spLocks/>
          </p:cNvSpPr>
          <p:nvPr/>
        </p:nvSpPr>
        <p:spPr>
          <a:xfrm>
            <a:off x="6352" y="-473720"/>
            <a:ext cx="925953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При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согласованной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нагрузке ЧП нагружен на </a:t>
            </a:r>
            <a:r>
              <a:rPr lang="en-US" sz="24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Заголовок 1"/>
              <p:cNvSpPr txBox="1">
                <a:spLocks/>
              </p:cNvSpPr>
              <p:nvPr/>
            </p:nvSpPr>
            <p:spPr>
              <a:xfrm>
                <a:off x="899592" y="222780"/>
                <a:ext cx="8863996" cy="97538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   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C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 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U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 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C</m:t>
                        </m:r>
                      </m:den>
                    </m:f>
                  </m:oMath>
                </a14:m>
                <a:endParaRPr lang="ru-RU" sz="2400" b="1" baseline="-25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22780"/>
                <a:ext cx="8863996" cy="975381"/>
              </a:xfrm>
              <a:prstGeom prst="rect">
                <a:avLst/>
              </a:prstGeom>
              <a:blipFill rotWithShape="1">
                <a:blip r:embed="rId26"/>
                <a:stretch>
                  <a:fillRect b="-81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3372140" y="43464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4908" y="43464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84308" y="43464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647820" y="262057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37004" y="620688"/>
            <a:ext cx="925953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После подстановки в систему получим: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Заголовок 1"/>
              <p:cNvSpPr txBox="1">
                <a:spLocks/>
              </p:cNvSpPr>
              <p:nvPr/>
            </p:nvSpPr>
            <p:spPr>
              <a:xfrm>
                <a:off x="453612" y="1574372"/>
                <a:ext cx="8208912" cy="77450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ru-RU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</m:sup>
                    </m:sSup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24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ch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s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</m:sup>
                    </m:sSup>
                  </m:oMath>
                </a14:m>
                <a:endParaRPr lang="ru-RU" sz="2400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12" y="1574372"/>
                <a:ext cx="8208912" cy="774508"/>
              </a:xfrm>
              <a:prstGeom prst="rect">
                <a:avLst/>
              </a:prstGeom>
              <a:blipFill rotWithShape="1">
                <a:blip r:embed="rId36"/>
                <a:stretch>
                  <a:fillRect b="-1023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Заголовок 1"/>
          <p:cNvSpPr txBox="1">
            <a:spLocks/>
          </p:cNvSpPr>
          <p:nvPr/>
        </p:nvSpPr>
        <p:spPr>
          <a:xfrm>
            <a:off x="137004" y="1988840"/>
            <a:ext cx="9259532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Заголовок 1"/>
              <p:cNvSpPr txBox="1">
                <a:spLocks/>
              </p:cNvSpPr>
              <p:nvPr/>
            </p:nvSpPr>
            <p:spPr>
              <a:xfrm>
                <a:off x="1245700" y="2557727"/>
                <a:ext cx="4536504" cy="631101"/>
              </a:xfrm>
              <a:prstGeom prst="rect">
                <a:avLst/>
              </a:prstGeom>
              <a:gradFill flip="none" rotWithShape="1">
                <a:gsLst>
                  <a:gs pos="100000">
                    <a:schemeClr val="accent3">
                      <a:lumMod val="22000"/>
                      <a:lumOff val="78000"/>
                      <a:alpha val="66000"/>
                    </a:schemeClr>
                  </a:gs>
                  <a:gs pos="81000">
                    <a:srgbClr val="D1C39F">
                      <a:alpha val="0"/>
                      <a:lumMod val="0"/>
                      <a:lumOff val="100000"/>
                    </a:srgbClr>
                  </a:gs>
                </a:gsLst>
                <a:path path="rect">
                  <a:fillToRect l="50000" t="50000" r="50000" b="50000"/>
                </a:path>
                <a:tileRect/>
              </a:gradFill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</m:sup>
                    </m:sSup>
                  </m:oMath>
                </a14:m>
                <a:r>
                  <a:rPr lang="ru-RU" sz="2400" b="1" dirty="0" smtClean="0">
                    <a:solidFill>
                      <a:schemeClr val="accent3">
                        <a:lumMod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</m:sup>
                    </m:sSup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jb</m:t>
                        </m:r>
                      </m:sup>
                    </m:sSup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d>
                      <m:dPr>
                        <m:ctrlPr>
                          <a:rPr lang="ru-RU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5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700" y="2557727"/>
                <a:ext cx="4536504" cy="631101"/>
              </a:xfrm>
              <a:prstGeom prst="rect">
                <a:avLst/>
              </a:prstGeom>
              <a:blipFill rotWithShape="1">
                <a:blip r:embed="rId37"/>
                <a:stretch>
                  <a:fillRect b="-1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5220428" y="141715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20428" y="174805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9636" y="14303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9636" y="174748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Прямоугольник 29"/>
          <p:cNvSpPr/>
          <p:nvPr/>
        </p:nvSpPr>
        <p:spPr>
          <a:xfrm>
            <a:off x="3477948" y="2843644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4897431" y="2843644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Заголовок 1"/>
              <p:cNvSpPr txBox="1">
                <a:spLocks/>
              </p:cNvSpPr>
              <p:nvPr/>
            </p:nvSpPr>
            <p:spPr>
              <a:xfrm>
                <a:off x="122148" y="2636912"/>
                <a:ext cx="8863996" cy="16561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Можно сделать вывод, что амплитудные изменения напряжения и тока определяются множителем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</m:sup>
                    </m:sSup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:</a:t>
                </a:r>
              </a:p>
            </p:txBody>
          </p:sp>
        </mc:Choice>
        <mc:Fallback xmlns="">
          <p:sp>
            <p:nvSpPr>
              <p:cNvPr id="3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48" y="2636912"/>
                <a:ext cx="8863996" cy="1656184"/>
              </a:xfrm>
              <a:prstGeom prst="rect">
                <a:avLst/>
              </a:prstGeom>
              <a:blipFill rotWithShape="1">
                <a:blip r:embed="rId33"/>
                <a:stretch>
                  <a:fillRect l="-1032" r="-1100" b="-885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Заголовок 1"/>
              <p:cNvSpPr txBox="1">
                <a:spLocks/>
              </p:cNvSpPr>
              <p:nvPr/>
            </p:nvSpPr>
            <p:spPr>
              <a:xfrm>
                <a:off x="597628" y="4367219"/>
                <a:ext cx="3398664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</m:sup>
                    </m:sSup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ru-RU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d>
                      <m:dPr>
                        <m:ctrlPr>
                          <a:rPr lang="ru-RU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28" y="4367219"/>
                <a:ext cx="3398664" cy="631101"/>
              </a:xfrm>
              <a:prstGeom prst="rect">
                <a:avLst/>
              </a:prstGeom>
              <a:blipFill rotWithShape="1">
                <a:blip r:embed="rId34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Прямоугольник 33"/>
          <p:cNvSpPr/>
          <p:nvPr/>
        </p:nvSpPr>
        <p:spPr>
          <a:xfrm>
            <a:off x="1662892" y="466685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3082375" y="4666856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Заголовок 1"/>
              <p:cNvSpPr txBox="1">
                <a:spLocks/>
              </p:cNvSpPr>
              <p:nvPr/>
            </p:nvSpPr>
            <p:spPr>
              <a:xfrm>
                <a:off x="4486628" y="4367660"/>
                <a:ext cx="4118744" cy="62485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ru-RU" sz="2400" b="1" i="0" cap="none" spc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cap="none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а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ea typeface="+mn-ea"/>
                        <a:cs typeface="Courier New" pitchFamily="49" charset="0"/>
                      </a:rPr>
                      <m:t>ln</m:t>
                    </m:r>
                    <m:d>
                      <m:dPr>
                        <m:ctrlPr>
                          <a:rPr lang="ru-RU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     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l</m:t>
                    </m:r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n</m:t>
                    </m:r>
                    <m:d>
                      <m:dPr>
                        <m:ctrlPr>
                          <a:rPr lang="ru-RU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400" b="1" i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628" y="4367660"/>
                <a:ext cx="4118744" cy="624852"/>
              </a:xfrm>
              <a:prstGeom prst="rect">
                <a:avLst/>
              </a:prstGeom>
              <a:blipFill rotWithShape="1">
                <a:blip r:embed="rId38"/>
                <a:stretch>
                  <a:fillRect b="-116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Прямоугольник 36"/>
          <p:cNvSpPr/>
          <p:nvPr/>
        </p:nvSpPr>
        <p:spPr>
          <a:xfrm>
            <a:off x="5983372" y="4696000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p:sp>
        <p:nvSpPr>
          <p:cNvPr id="38" name="Прямоугольник 37"/>
          <p:cNvSpPr/>
          <p:nvPr/>
        </p:nvSpPr>
        <p:spPr>
          <a:xfrm>
            <a:off x="7726420" y="4696000"/>
            <a:ext cx="784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=Z</a:t>
            </a:r>
            <a:r>
              <a:rPr lang="en-US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443196" y="224912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42628" y="25704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46468" y="225272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60188" y="258362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42428" y="406330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641860" y="43942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241968" y="406330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55688" y="43942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565612" y="40490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565044" y="437991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94372" y="404792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93804" y="437882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Заголовок 1"/>
          <p:cNvSpPr txBox="1">
            <a:spLocks/>
          </p:cNvSpPr>
          <p:nvPr/>
        </p:nvSpPr>
        <p:spPr>
          <a:xfrm>
            <a:off x="107860" y="4840585"/>
            <a:ext cx="8863996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Фазовый сдвиг между напряжениями или токами определяется углом </a:t>
            </a:r>
            <a:r>
              <a:rPr lang="en-US" sz="2400" b="1" cap="none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+mn-lt"/>
              <a:cs typeface="Courier New" pitchFamily="49" charset="0"/>
            </a:endParaRPr>
          </a:p>
        </p:txBody>
      </p:sp>
      <p:sp>
        <p:nvSpPr>
          <p:cNvPr id="61" name="Заголовок 1"/>
          <p:cNvSpPr txBox="1">
            <a:spLocks/>
          </p:cNvSpPr>
          <p:nvPr/>
        </p:nvSpPr>
        <p:spPr>
          <a:xfrm>
            <a:off x="129160" y="5373216"/>
            <a:ext cx="8863996" cy="10658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	 </a:t>
            </a:r>
            <a:r>
              <a:rPr lang="el-GR" sz="2400" b="1" cap="none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φ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l-GR" sz="2400" b="1" cap="none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φ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cap="none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44727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170360"/>
            <a:ext cx="7620000" cy="4373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50936" y="548680"/>
            <a:ext cx="9036496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cap="none" spc="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измеряется в радианах (рад)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коэффициент затухания </a:t>
            </a:r>
            <a:r>
              <a:rPr lang="en-US" sz="2400" b="1" cap="none" spc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–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 белах (Б) или децибелах (</a:t>
            </a:r>
            <a:r>
              <a:rPr lang="ru-RU" sz="2400" b="1" cap="none" spc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Б).</a:t>
            </a:r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52400" y="-2763688"/>
            <a:ext cx="9036496" cy="50405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бел – это затухание мощности в 10 раз, т.е. если полная мощность на входе 100, а на выходе 10, то: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Заголовок 1"/>
              <p:cNvSpPr txBox="1">
                <a:spLocks/>
              </p:cNvSpPr>
              <p:nvPr/>
            </p:nvSpPr>
            <p:spPr>
              <a:xfrm>
                <a:off x="2376264" y="1988840"/>
                <a:ext cx="9036496" cy="93610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Б 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:r>
                  <a:rPr lang="en-US" sz="2400" b="1" cap="none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:r>
                  <a:rPr lang="en-US" sz="2400" b="1" cap="none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100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10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6264" y="1988840"/>
                <a:ext cx="9036496" cy="936104"/>
              </a:xfrm>
              <a:prstGeom prst="rect">
                <a:avLst/>
              </a:prstGeom>
              <a:blipFill rotWithShape="1">
                <a:blip r:embed="rId17"/>
                <a:stretch>
                  <a:fillRect l="-1080" b="-844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Заголовок 1"/>
          <p:cNvSpPr txBox="1">
            <a:spLocks/>
          </p:cNvSpPr>
          <p:nvPr/>
        </p:nvSpPr>
        <p:spPr>
          <a:xfrm>
            <a:off x="144016" y="2694632"/>
            <a:ext cx="9036496" cy="670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 случае симметричного согласованного 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Заголовок 1"/>
              <p:cNvSpPr txBox="1">
                <a:spLocks/>
              </p:cNvSpPr>
              <p:nvPr/>
            </p:nvSpPr>
            <p:spPr>
              <a:xfrm>
                <a:off x="179512" y="3026096"/>
                <a:ext cx="11881320" cy="93610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  <m:r>
                      <a:rPr lang="en-US" sz="2400" b="1" i="1" baseline="-250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ru-RU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U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400" b="1" baseline="30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d>
                      <m:dPr>
                        <m:ctrlPr>
                          <a:rPr lang="ru-RU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ru-RU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ru-RU" sz="2400" b="1" baseline="30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</a:t>
                </a:r>
                <a:r>
                  <a:rPr lang="ru-RU" sz="2400" b="1" cap="none" spc="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а</a:t>
                </a:r>
                <a:r>
                  <a:rPr lang="ru-RU" sz="2400" b="1" cap="none" spc="0" baseline="-2500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Б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=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cap="none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cap="none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= 2</a:t>
                </a:r>
                <a:r>
                  <a:rPr lang="en-US" sz="2400" b="1" cap="none" spc="0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= 2</a:t>
                </a:r>
                <a:r>
                  <a:rPr lang="en-US" sz="2400" b="1" cap="none" spc="0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2400" b="1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4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3026096"/>
                <a:ext cx="11881320" cy="936104"/>
              </a:xfrm>
              <a:prstGeom prst="rect">
                <a:avLst/>
              </a:prstGeom>
              <a:blipFill rotWithShape="1">
                <a:blip r:embed="rId18"/>
                <a:stretch>
                  <a:fillRect b="-77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Заголовок 1"/>
          <p:cNvSpPr txBox="1">
            <a:spLocks/>
          </p:cNvSpPr>
          <p:nvPr/>
        </p:nvSpPr>
        <p:spPr>
          <a:xfrm>
            <a:off x="150936" y="3702744"/>
            <a:ext cx="9036496" cy="958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Децибел – единица затухания в 10 раз меньше, т.е.</a:t>
            </a: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44016" y="5494560"/>
            <a:ext cx="9036496" cy="670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Есть также единица измерения, которая называется непер: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354040" y="4566840"/>
                <a:ext cx="3812262" cy="65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b="1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а</a:t>
                </a:r>
                <a:r>
                  <a:rPr lang="ru-RU" sz="2400" b="1" baseline="-2500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дБ</a:t>
                </a:r>
                <a:r>
                  <a:rPr lang="en-US" sz="2400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= 2</a:t>
                </a:r>
                <a:r>
                  <a:rPr lang="ru-RU" sz="2400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400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 = 2</a:t>
                </a:r>
                <a:r>
                  <a:rPr lang="ru-RU" sz="2400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0</a:t>
                </a:r>
                <a:r>
                  <a:rPr lang="en-US" sz="2400" b="1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40" y="4566840"/>
                <a:ext cx="3812262" cy="659348"/>
              </a:xfrm>
              <a:prstGeom prst="rect">
                <a:avLst/>
              </a:prstGeom>
              <a:blipFill rotWithShape="1">
                <a:blip r:embed="rId19"/>
                <a:stretch>
                  <a:fillRect l="-2396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Прямоугольник 28"/>
              <p:cNvSpPr/>
              <p:nvPr/>
            </p:nvSpPr>
            <p:spPr>
              <a:xfrm>
                <a:off x="2354040" y="5754847"/>
                <a:ext cx="3074881" cy="659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ru-RU" sz="2400" b="1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а</a:t>
                </a:r>
                <a:r>
                  <a:rPr lang="ru-RU" sz="2400" b="1" baseline="-25000" dirty="0" err="1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НП</a:t>
                </a:r>
                <a:r>
                  <a:rPr lang="en-US" sz="2400" b="1" dirty="0" smtClean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= 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b="1" dirty="0">
                    <a:solidFill>
                      <a:srgbClr val="000000">
                        <a:lumMod val="85000"/>
                        <a:lumOff val="15000"/>
                      </a:srgbClr>
                    </a:solidFill>
                    <a:latin typeface="Courier New" pitchFamily="49" charset="0"/>
                    <a:cs typeface="Courier New" pitchFamily="49" charset="0"/>
                  </a:rPr>
                  <a:t> = 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 xmlns="">
          <p:sp>
            <p:nvSpPr>
              <p:cNvPr id="29" name="Прямоугольник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4040" y="5754847"/>
                <a:ext cx="3074881" cy="659348"/>
              </a:xfrm>
              <a:prstGeom prst="rect">
                <a:avLst/>
              </a:prstGeom>
              <a:blipFill rotWithShape="1">
                <a:blip r:embed="rId20"/>
                <a:stretch>
                  <a:fillRect l="-2970" b="-1111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Заголовок 1"/>
              <p:cNvSpPr txBox="1">
                <a:spLocks/>
              </p:cNvSpPr>
              <p:nvPr/>
            </p:nvSpPr>
            <p:spPr>
              <a:xfrm>
                <a:off x="150936" y="-224829"/>
                <a:ext cx="9036496" cy="93610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g</a:t>
                </a:r>
                <a:r>
                  <a:rPr lang="en-US" sz="2400" b="1" cap="none" spc="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</m:sup>
                    </m:sSup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и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jb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-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безразмерные величины.</a:t>
                </a:r>
              </a:p>
            </p:txBody>
          </p:sp>
        </mc:Choice>
        <mc:Fallback xmlns="">
          <p:sp>
            <p:nvSpPr>
              <p:cNvPr id="3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36" y="-224829"/>
                <a:ext cx="9036496" cy="936104"/>
              </a:xfrm>
              <a:prstGeom prst="rect">
                <a:avLst/>
              </a:prstGeom>
              <a:blipFill rotWithShape="1">
                <a:blip r:embed="rId21"/>
                <a:stretch>
                  <a:fillRect l="-1080" b="-1558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439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251520" y="188640"/>
            <a:ext cx="6563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Передаточная функция </a:t>
            </a:r>
            <a:r>
              <a:rPr lang="ru-RU" sz="3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93800" y="1196752"/>
            <a:ext cx="8554664" cy="19299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Передаточной функцией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называется зависимость от частоты отношения комплексных амплитуд или комплексных действующих величин на выходе и входе ЧП при заданном режиме передачи.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9512" y="3140968"/>
            <a:ext cx="887025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Передаточные функции, соответствующие отношению одноимённых электрических величин, -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коэффициенты передачи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по напряжению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по току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Заголовок 1"/>
              <p:cNvSpPr txBox="1">
                <a:spLocks/>
              </p:cNvSpPr>
              <p:nvPr/>
            </p:nvSpPr>
            <p:spPr>
              <a:xfrm>
                <a:off x="2397472" y="4223771"/>
                <a:ext cx="1670472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472" y="4223771"/>
                <a:ext cx="1670472" cy="631101"/>
              </a:xfrm>
              <a:prstGeom prst="rect">
                <a:avLst/>
              </a:prstGeom>
              <a:blipFill rotWithShape="1">
                <a:blip r:embed="rId7"/>
                <a:stretch>
                  <a:fillRect b="-12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Заголовок 1"/>
              <p:cNvSpPr txBox="1">
                <a:spLocks/>
              </p:cNvSpPr>
              <p:nvPr/>
            </p:nvSpPr>
            <p:spPr>
              <a:xfrm>
                <a:off x="4629720" y="4223771"/>
                <a:ext cx="1670472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9720" y="4223771"/>
                <a:ext cx="1670472" cy="631101"/>
              </a:xfrm>
              <a:prstGeom prst="rect">
                <a:avLst/>
              </a:prstGeom>
              <a:blipFill rotWithShape="1">
                <a:blip r:embed="rId8"/>
                <a:stretch>
                  <a:fillRect b="-13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059832" y="391985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73552" y="425075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88348" y="391876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02068" y="424966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Заголовок 1"/>
          <p:cNvSpPr txBox="1">
            <a:spLocks/>
          </p:cNvSpPr>
          <p:nvPr/>
        </p:nvSpPr>
        <p:spPr>
          <a:xfrm>
            <a:off x="179512" y="4480544"/>
            <a:ext cx="887025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Эти коэффициенты безразмерные, в общем случае комплексные и зависят от частоты величины.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179512" y="4581128"/>
            <a:ext cx="8870256" cy="22322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Отношения разноимённых электрических величин: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Передаточная проводимость И</a:t>
            </a: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передаточное сопротивление: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Заголовок 1"/>
              <p:cNvSpPr txBox="1">
                <a:spLocks/>
              </p:cNvSpPr>
              <p:nvPr/>
            </p:nvSpPr>
            <p:spPr>
              <a:xfrm>
                <a:off x="6933976" y="6038259"/>
                <a:ext cx="1670472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Z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76" y="6038259"/>
                <a:ext cx="1670472" cy="631101"/>
              </a:xfrm>
              <a:prstGeom prst="rect">
                <a:avLst/>
              </a:prstGeom>
              <a:blipFill rotWithShape="1">
                <a:blip r:embed="rId9"/>
                <a:stretch>
                  <a:fillRect b="-13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Заголовок 1"/>
              <p:cNvSpPr txBox="1">
                <a:spLocks/>
              </p:cNvSpPr>
              <p:nvPr/>
            </p:nvSpPr>
            <p:spPr>
              <a:xfrm>
                <a:off x="5436096" y="6038259"/>
                <a:ext cx="1670472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Y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6096" y="6038259"/>
                <a:ext cx="1670472" cy="631101"/>
              </a:xfrm>
              <a:prstGeom prst="rect">
                <a:avLst/>
              </a:prstGeom>
              <a:blipFill rotWithShape="1">
                <a:blip r:embed="rId10"/>
                <a:stretch>
                  <a:fillRect b="-12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/>
          <p:cNvSpPr txBox="1"/>
          <p:nvPr/>
        </p:nvSpPr>
        <p:spPr>
          <a:xfrm>
            <a:off x="7505740" y="606524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93572" y="606415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505740" y="57337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993572" y="573268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56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352" y="-99392"/>
            <a:ext cx="895813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Коэффициенты передачи по напряжению и току, выраженные через А-параметры: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1979712" y="980728"/>
                <a:ext cx="8856984" cy="6480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  <m:r>
                      <a:rPr lang="en-US" sz="2400" b="1" i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11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11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980728"/>
                <a:ext cx="8856984" cy="648072"/>
              </a:xfrm>
              <a:prstGeom prst="rect">
                <a:avLst/>
              </a:prstGeom>
              <a:blipFill rotWithShape="1">
                <a:blip r:embed="rId9"/>
                <a:stretch>
                  <a:fillRect b="-1226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Заголовок 1"/>
              <p:cNvSpPr txBox="1">
                <a:spLocks/>
              </p:cNvSpPr>
              <p:nvPr/>
            </p:nvSpPr>
            <p:spPr>
              <a:xfrm>
                <a:off x="1979712" y="1789265"/>
                <a:ext cx="6264696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ru-RU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  <m:r>
                      <a:rPr lang="en-US" sz="2400" b="1" i="1" baseline="-25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z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1789265"/>
                <a:ext cx="6264696" cy="631101"/>
              </a:xfrm>
              <a:prstGeom prst="rect">
                <a:avLst/>
              </a:prstGeom>
              <a:blipFill rotWithShape="1">
                <a:blip r:embed="rId10"/>
                <a:stretch>
                  <a:fillRect b="-1262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4038800" y="69269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1788" y="69269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71800" y="102359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9900" y="102359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53996" y="102359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25420" y="183053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51336" y="183053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91636" y="148478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14080" y="148478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4648" y="183001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6920" y="2204864"/>
            <a:ext cx="8957568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Эти коэффициенты часто рассматривают в режимах холостого хода и короткого замыкания:</a:t>
            </a: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2167160" y="3273379"/>
            <a:ext cx="4536504" cy="631101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Заголовок 1"/>
              <p:cNvSpPr txBox="1">
                <a:spLocks/>
              </p:cNvSpPr>
              <p:nvPr/>
            </p:nvSpPr>
            <p:spPr>
              <a:xfrm>
                <a:off x="2411760" y="3213498"/>
                <a:ext cx="8856984" cy="6480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ru-RU" sz="2400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х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a:rPr lang="ru-RU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3213498"/>
                <a:ext cx="8856984" cy="648072"/>
              </a:xfrm>
              <a:prstGeom prst="rect">
                <a:avLst/>
              </a:prstGeom>
              <a:blipFill rotWithShape="1">
                <a:blip r:embed="rId7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Заголовок 1"/>
              <p:cNvSpPr txBox="1">
                <a:spLocks/>
              </p:cNvSpPr>
              <p:nvPr/>
            </p:nvSpPr>
            <p:spPr>
              <a:xfrm>
                <a:off x="4860032" y="3227264"/>
                <a:ext cx="6264696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ru-RU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К</m:t>
                    </m:r>
                    <m:r>
                      <m:rPr>
                        <m:nor/>
                      </m:rPr>
                      <a:rPr lang="ru-RU" sz="2400" b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3227264"/>
                <a:ext cx="6264696" cy="631101"/>
              </a:xfrm>
              <a:prstGeom prst="rect">
                <a:avLst/>
              </a:prstGeom>
              <a:blipFill rotWithShape="1">
                <a:blip r:embed="rId11"/>
                <a:stretch>
                  <a:fillRect b="-1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Заголовок 1"/>
          <p:cNvSpPr txBox="1">
            <a:spLocks/>
          </p:cNvSpPr>
          <p:nvPr/>
        </p:nvSpPr>
        <p:spPr>
          <a:xfrm>
            <a:off x="6920" y="3602160"/>
            <a:ext cx="8957568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 случае обратной передачи: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Заголовок 1"/>
              <p:cNvSpPr txBox="1">
                <a:spLocks/>
              </p:cNvSpPr>
              <p:nvPr/>
            </p:nvSpPr>
            <p:spPr>
              <a:xfrm>
                <a:off x="2411760" y="4293096"/>
                <a:ext cx="8856984" cy="6480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U</m:t>
                    </m:r>
                    <m:r>
                      <m:rPr>
                        <m:nor/>
                      </m:rPr>
                      <a:rPr lang="ru-RU" sz="2400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х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a:rPr lang="ru-RU" sz="2400" b="1" i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ru-RU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22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293096"/>
                <a:ext cx="8856984" cy="648072"/>
              </a:xfrm>
              <a:prstGeom prst="rect">
                <a:avLst/>
              </a:prstGeom>
              <a:blipFill rotWithShape="1">
                <a:blip r:embed="rId12"/>
                <a:stretch>
                  <a:fillRect b="-1215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Заголовок 1"/>
              <p:cNvSpPr txBox="1">
                <a:spLocks/>
              </p:cNvSpPr>
              <p:nvPr/>
            </p:nvSpPr>
            <p:spPr>
              <a:xfrm>
                <a:off x="4860032" y="4306862"/>
                <a:ext cx="6264696" cy="631101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I</m:t>
                    </m:r>
                    <m:r>
                      <m:rPr>
                        <m:nor/>
                      </m:rPr>
                      <a:rPr lang="ru-RU" sz="2400" b="0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К</m:t>
                    </m:r>
                    <m:r>
                      <m:rPr>
                        <m:nor/>
                      </m:rPr>
                      <a:rPr lang="ru-RU" sz="2400" b="1" baseline="-250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>
                      <a:rPr lang="ru-RU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ru-RU" sz="2400" b="1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11</m:t>
                        </m:r>
                      </m:den>
                    </m:f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32" y="4306862"/>
                <a:ext cx="6264696" cy="631101"/>
              </a:xfrm>
              <a:prstGeom prst="rect">
                <a:avLst/>
              </a:prstGeom>
              <a:blipFill rotWithShape="1">
                <a:blip r:embed="rId13"/>
                <a:stretch>
                  <a:fillRect b="-13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526632" y="4379392"/>
            <a:ext cx="49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85460" y="4379392"/>
            <a:ext cx="494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6920" y="5142904"/>
            <a:ext cx="8957568" cy="14401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Видно, что для обратимого ЧП коэффициент передачи по напряжению при Х.Х. и прямой передаче энергии равен коэффициенту передачи по току при К.З. и обратной передаче энергии.</a:t>
            </a:r>
          </a:p>
        </p:txBody>
      </p:sp>
    </p:spTree>
    <p:extLst>
      <p:ext uri="{BB962C8B-B14F-4D97-AF65-F5344CB8AC3E}">
        <p14:creationId xmlns:p14="http://schemas.microsoft.com/office/powerpoint/2010/main" val="220853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352" y="274936"/>
            <a:ext cx="8958136" cy="18722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Если на входе ЧП действуют несинусоидальные (периодические или непериодические) воздействия, то, переходя от мгновенных значений токов и напряжений к их изображениям по Лапласу, будем иметь дело с операторными передаточными функциями: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1259632" y="2564904"/>
                <a:ext cx="8856984" cy="6480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−1+...+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−1+.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..+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или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2564904"/>
                <a:ext cx="8856984" cy="648072"/>
              </a:xfrm>
              <a:prstGeom prst="rect">
                <a:avLst/>
              </a:prstGeom>
              <a:blipFill rotWithShape="1">
                <a:blip r:embed="rId7"/>
                <a:stretch>
                  <a:fillRect t="-2830" b="-28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Заголовок 1"/>
              <p:cNvSpPr txBox="1">
                <a:spLocks/>
              </p:cNvSpPr>
              <p:nvPr/>
            </p:nvSpPr>
            <p:spPr>
              <a:xfrm>
                <a:off x="1259632" y="3645024"/>
                <a:ext cx="8856984" cy="648072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i="0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02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)...(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)...(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pm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645024"/>
                <a:ext cx="8856984" cy="648072"/>
              </a:xfrm>
              <a:prstGeom prst="rect">
                <a:avLst/>
              </a:prstGeom>
              <a:blipFill rotWithShape="1">
                <a:blip r:embed="rId8"/>
                <a:stretch>
                  <a:fillRect b="-377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Заголовок 1"/>
              <p:cNvSpPr txBox="1">
                <a:spLocks/>
              </p:cNvSpPr>
              <p:nvPr/>
            </p:nvSpPr>
            <p:spPr>
              <a:xfrm>
                <a:off x="6352" y="4725144"/>
                <a:ext cx="8958136" cy="15121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Где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01</m:t>
                    </m:r>
                    <m:r>
                      <m:rPr>
                        <m:nor/>
                      </m:rPr>
                      <a:rPr lang="ru-RU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,</m:t>
                    </m:r>
                    <m:r>
                      <m:rPr>
                        <m:nor/>
                      </m:rPr>
                      <a:rPr lang="ru-RU" sz="2400" b="1" i="0" cap="none" spc="0" baseline="-2500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02</m:t>
                    </m:r>
                    <m:r>
                      <m:rPr>
                        <m:nor/>
                      </m:rPr>
                      <a:rPr lang="en-US" sz="2400" b="1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.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..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0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n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– нули передаточной функции;</a:t>
                </a:r>
              </a:p>
              <a:p>
                <a:pPr algn="just"/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1</m:t>
                    </m:r>
                    <m:r>
                      <m:rPr>
                        <m:nor/>
                      </m:rPr>
                      <a:rPr lang="ru-RU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,</m:t>
                    </m:r>
                    <m:r>
                      <m:rPr>
                        <m:nor/>
                      </m:rPr>
                      <a:rPr lang="ru-RU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  <m:r>
                      <m:rPr>
                        <m:nor/>
                      </m:rPr>
                      <a:rPr lang="en-US" sz="2400" b="1" cap="none" spc="0" baseline="-2500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2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...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pm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–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полюса передаточной 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функции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</a:p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 =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" y="4725144"/>
                <a:ext cx="8958136" cy="1512168"/>
              </a:xfrm>
              <a:prstGeom prst="rect">
                <a:avLst/>
              </a:prstGeom>
              <a:blipFill rotWithShape="1">
                <a:blip r:embed="rId9"/>
                <a:stretch>
                  <a:fillRect l="-1020" b="-7580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731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 rot="21202942">
            <a:off x="-2432160" y="-967844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79512" y="44624"/>
            <a:ext cx="8676456" cy="14401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				      </a:t>
            </a:r>
            <a:r>
              <a:rPr lang="ru-RU" sz="24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– это часть электрической цепи, имеющая две пары зажимов, через которые она подключается к остальной цепи.</a:t>
            </a:r>
            <a:endParaRPr lang="ru-RU" sz="24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024" y="179928"/>
            <a:ext cx="5121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ЧЕТЫРЁХПОЛЮСНИК </a:t>
            </a:r>
            <a:r>
              <a:rPr lang="ru-RU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(ЧП)</a:t>
            </a:r>
            <a:endParaRPr lang="ru-RU" sz="32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150236" y="3501008"/>
            <a:ext cx="1296144" cy="1944216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395536" y="3717032"/>
            <a:ext cx="7547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395536" y="5229200"/>
            <a:ext cx="7547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2446380" y="3725664"/>
            <a:ext cx="7547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2446380" y="5237832"/>
            <a:ext cx="7547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Овал 25"/>
          <p:cNvSpPr/>
          <p:nvPr/>
        </p:nvSpPr>
        <p:spPr>
          <a:xfrm>
            <a:off x="251520" y="3645024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51520" y="5157192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3221596" y="3675628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/>
          <p:cNvSpPr/>
          <p:nvPr/>
        </p:nvSpPr>
        <p:spPr>
          <a:xfrm>
            <a:off x="3221596" y="5187796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TextBox 33"/>
          <p:cNvSpPr txBox="1"/>
          <p:nvPr/>
        </p:nvSpPr>
        <p:spPr>
          <a:xfrm>
            <a:off x="1295439" y="4011451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5400" b="1" dirty="0">
              <a:solidFill>
                <a:schemeClr val="accent3">
                  <a:lumMod val="60000"/>
                  <a:lumOff val="4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683568" y="3689660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683568" y="5201828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/>
          <p:cNvSpPr/>
          <p:nvPr/>
        </p:nvSpPr>
        <p:spPr>
          <a:xfrm>
            <a:off x="2821058" y="3692933"/>
            <a:ext cx="89318" cy="6546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/>
          <p:cNvSpPr/>
          <p:nvPr/>
        </p:nvSpPr>
        <p:spPr>
          <a:xfrm>
            <a:off x="2826498" y="5201828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 стрелкой 39"/>
          <p:cNvCxnSpPr/>
          <p:nvPr/>
        </p:nvCxnSpPr>
        <p:spPr>
          <a:xfrm>
            <a:off x="467544" y="32849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 стрелкой 43"/>
          <p:cNvCxnSpPr/>
          <p:nvPr/>
        </p:nvCxnSpPr>
        <p:spPr>
          <a:xfrm>
            <a:off x="2627784" y="3284984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11698" y="27089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05111" y="27089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721506" y="3861048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 стрелкой 48"/>
          <p:cNvCxnSpPr/>
          <p:nvPr/>
        </p:nvCxnSpPr>
        <p:spPr>
          <a:xfrm>
            <a:off x="2858996" y="3845929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836951" y="42115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58546" y="421150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7544" y="242088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55776" y="242088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65717" y="393305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0449" y="394989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3604" y="335699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63604" y="523783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09895" y="335699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743466" y="524720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67944" y="2902004"/>
            <a:ext cx="623897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ЧП бывают:</a:t>
            </a:r>
          </a:p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активные/пассивные</a:t>
            </a:r>
            <a:endParaRPr 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линейные/нелинейные</a:t>
            </a:r>
          </a:p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симметричные/</a:t>
            </a:r>
          </a:p>
          <a:p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несимметричные</a:t>
            </a:r>
          </a:p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обратимые/необратимые</a:t>
            </a:r>
          </a:p>
          <a:p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...и др.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5496" y="6183991"/>
            <a:ext cx="9108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На входные зажимы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–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)подаётся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исходный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сигнал,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 выходных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ru-RU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– </a:t>
            </a:r>
            <a:r>
              <a:rPr lang="en-US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2’</a:t>
            </a:r>
            <a:r>
              <a:rPr lang="ru-RU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 снимается </a:t>
            </a:r>
            <a:r>
              <a:rPr lang="ru-RU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преобразованный</a:t>
            </a:r>
            <a:r>
              <a:rPr lang="ru-RU" dirty="0"/>
              <a:t>.</a:t>
            </a:r>
          </a:p>
        </p:txBody>
      </p:sp>
      <p:sp>
        <p:nvSpPr>
          <p:cNvPr id="41" name="Прямоугольный треугольник 40"/>
          <p:cNvSpPr/>
          <p:nvPr/>
        </p:nvSpPr>
        <p:spPr>
          <a:xfrm flipH="1">
            <a:off x="4334272" y="1268760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0147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7896" y="93633"/>
            <a:ext cx="68499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Частотные характеристики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Заголовок 1"/>
              <p:cNvSpPr txBox="1">
                <a:spLocks/>
              </p:cNvSpPr>
              <p:nvPr/>
            </p:nvSpPr>
            <p:spPr>
              <a:xfrm>
                <a:off x="78360" y="202928"/>
                <a:ext cx="8958136" cy="187220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Для получения частотных характеристик ЧП необходимо в передаточной функции произвести замену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cap="none" spc="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p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→ </a:t>
                </a:r>
                <a:r>
                  <a:rPr lang="en-US" sz="2400" b="1" cap="none" spc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j</a:t>
                </a:r>
                <a:r>
                  <a:rPr lang="el-GR" sz="2400" b="1" cap="none" spc="0" dirty="0" smtClean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ω</a:t>
                </a:r>
                <a:r>
                  <a:rPr lang="ru-RU" sz="2400" b="1" cap="none" spc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.</a:t>
                </a:r>
                <a:endParaRPr lang="ru-RU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>
          <p:sp>
            <p:nvSpPr>
              <p:cNvPr id="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0" y="202928"/>
                <a:ext cx="8958136" cy="1872208"/>
              </a:xfrm>
              <a:prstGeom prst="rect">
                <a:avLst/>
              </a:prstGeom>
              <a:blipFill rotWithShape="1">
                <a:blip r:embed="rId4"/>
                <a:stretch>
                  <a:fillRect l="-1089" r="-1021" b="-781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Заголовок 1"/>
              <p:cNvSpPr txBox="1">
                <a:spLocks/>
              </p:cNvSpPr>
              <p:nvPr/>
            </p:nvSpPr>
            <p:spPr>
              <a:xfrm>
                <a:off x="78928" y="1124744"/>
                <a:ext cx="8958136" cy="216024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Тогда	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j</m:t>
                    </m:r>
                    <m:r>
                      <m:rPr>
                        <m:nor/>
                      </m:rPr>
                      <a:rPr lang="el-GR" sz="2400" b="1" cap="none" spc="0" dirty="0"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ω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b="1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e>
                    </m:d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cap="none" spc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j</m:t>
                        </m:r>
                        <m:r>
                          <m:rPr>
                            <m:nor/>
                          </m:rPr>
                          <a:rPr lang="el-GR" sz="2400" b="1" cap="none" spc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φ</m:t>
                        </m:r>
                        <m:r>
                          <m:rPr>
                            <m:nor/>
                          </m:rPr>
                          <a:rPr lang="ru-RU" sz="2400" b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b="1" cap="none" spc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i="0" cap="none" spc="0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sup>
                    </m:sSup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,</m:t>
                    </m:r>
                  </m:oMath>
                </a14:m>
                <a:endParaRPr 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где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2400" b="1" i="1" dirty="0" smtClean="0">
                            <a:solidFill>
                              <a:schemeClr val="accent3"/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accent3"/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accent3"/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accent3"/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accent3"/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ru-RU" sz="24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- АЧХ.</a:t>
                </a:r>
                <a:endParaRPr lang="ru-RU" sz="24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>
          <p:sp>
            <p:nvSpPr>
              <p:cNvPr id="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28" y="1124744"/>
                <a:ext cx="8958136" cy="2160240"/>
              </a:xfrm>
              <a:prstGeom prst="rect">
                <a:avLst/>
              </a:prstGeom>
              <a:blipFill rotWithShape="1">
                <a:blip r:embed="rId5"/>
                <a:stretch>
                  <a:fillRect l="-1089" b="-678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Заголовок 1"/>
              <p:cNvSpPr txBox="1">
                <a:spLocks/>
              </p:cNvSpPr>
              <p:nvPr/>
            </p:nvSpPr>
            <p:spPr>
              <a:xfrm>
                <a:off x="-36512" y="3429000"/>
                <a:ext cx="9519344" cy="7200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cap="none" spc="0" dirty="0" smtClean="0"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ω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ru-RU" sz="2400" b="1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)</m:t>
                        </m:r>
                      </m:e>
                    </m:d>
                    <m:r>
                      <m:rPr>
                        <m:nor/>
                      </m:rPr>
                      <a:rPr lang="ru-RU" sz="2400" b="1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ru-RU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ru-RU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а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-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а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-25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30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а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-25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30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-..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.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30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ru-RU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а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-25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−а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-25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30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а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-25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i="0" cap="none" spc="0" baseline="30000" dirty="0" smtClean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−...)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ru-RU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−...)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ru-RU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+</m:t>
                            </m:r>
                            <m:r>
                              <m:rPr>
                                <m:nor/>
                              </m:rPr>
                              <a:rPr lang="en-US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b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-25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el-GR" sz="2400" b="1" cap="none" spc="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ω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5</m:t>
                            </m:r>
                            <m:r>
                              <m:rPr>
                                <m:nor/>
                              </m:rPr>
                              <a:rPr lang="ru-RU" sz="2400" b="1" cap="none" spc="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−...)</m:t>
                            </m:r>
                            <m:r>
                              <m:rPr>
                                <m:nor/>
                              </m:rPr>
                              <a:rPr lang="ru-RU" sz="2400" b="1" cap="none" spc="0" baseline="30000" dirty="0">
                                <a:solidFill>
                                  <a:srgbClr val="000000">
                                    <a:lumMod val="85000"/>
                                    <a:lumOff val="15000"/>
                                  </a:srgb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</m:den>
                        </m:f>
                      </m:e>
                    </m:rad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>
          <p:sp>
            <p:nvSpPr>
              <p:cNvPr id="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6512" y="3429000"/>
                <a:ext cx="9519344" cy="720080"/>
              </a:xfrm>
              <a:prstGeom prst="rect">
                <a:avLst/>
              </a:prstGeom>
              <a:blipFill rotWithShape="1">
                <a:blip r:embed="rId6"/>
                <a:stretch>
                  <a:fillRect t="-16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Заголовок 1"/>
              <p:cNvSpPr txBox="1">
                <a:spLocks/>
              </p:cNvSpPr>
              <p:nvPr/>
            </p:nvSpPr>
            <p:spPr>
              <a:xfrm>
                <a:off x="64072" y="2780928"/>
                <a:ext cx="8958136" cy="216024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b="1" cap="none" spc="0" dirty="0">
                        <a:solidFill>
                          <a:schemeClr val="accent3"/>
                        </a:solidFill>
                        <a:latin typeface="Courier New" pitchFamily="49" charset="0"/>
                        <a:cs typeface="Courier New" pitchFamily="49" charset="0"/>
                      </a:rPr>
                      <m:t>φ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accent3"/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cap="none" spc="0" dirty="0">
                        <a:solidFill>
                          <a:schemeClr val="accent3"/>
                        </a:solidFill>
                        <a:latin typeface="Courier New" pitchFamily="49" charset="0"/>
                        <a:cs typeface="Courier New" pitchFamily="49" charset="0"/>
                      </a:rPr>
                      <m:t>ω</m:t>
                    </m:r>
                    <m:r>
                      <m:rPr>
                        <m:nor/>
                      </m:rPr>
                      <a:rPr lang="ru-RU" sz="2400" b="1" dirty="0">
                        <a:solidFill>
                          <a:schemeClr val="accent3"/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</m:oMath>
                </a14:m>
                <a:r>
                  <a:rPr lang="ru-RU" sz="2400" b="1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- ФЧХ.</a:t>
                </a:r>
                <a:endParaRPr lang="ru-RU" sz="2400" b="1" dirty="0" smtClean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>
          <p:sp>
            <p:nvSpPr>
              <p:cNvPr id="1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" y="2780928"/>
                <a:ext cx="8958136" cy="2160240"/>
              </a:xfrm>
              <a:prstGeom prst="rect">
                <a:avLst/>
              </a:prstGeom>
              <a:blipFill rotWithShape="1">
                <a:blip r:embed="rId7"/>
                <a:stretch>
                  <a:fillRect l="-68" b="-676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Заголовок 1"/>
              <p:cNvSpPr txBox="1">
                <a:spLocks/>
              </p:cNvSpPr>
              <p:nvPr/>
            </p:nvSpPr>
            <p:spPr>
              <a:xfrm>
                <a:off x="-50800" y="4941168"/>
                <a:ext cx="9519344" cy="720080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2400" b="1" cap="none" spc="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φ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(</m:t>
                    </m:r>
                    <m:r>
                      <m:rPr>
                        <m:nor/>
                      </m:rPr>
                      <a:rPr lang="el-GR" sz="2400" b="1" cap="none" spc="0" dirty="0" smtClean="0">
                        <a:solidFill>
                          <a:srgbClr val="000000">
                            <a:lumMod val="50000"/>
                            <a:lumOff val="50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ω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)</m:t>
                    </m:r>
                    <m:r>
                      <m:rPr>
                        <m:nor/>
                      </m:rPr>
                      <a:rPr lang="en-US" sz="2400" b="1" baseline="-25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ru-RU" sz="24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=</m:t>
                    </m:r>
                  </m:oMath>
                </a14:m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arctg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−...</m:t>
                        </m:r>
                      </m:num>
                      <m:den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а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−...</m:t>
                        </m:r>
                      </m:den>
                    </m:f>
                    <m:r>
                      <m:rPr>
                        <m:nor/>
                      </m:rPr>
                      <a:rPr lang="en-US" sz="2400" b="1" i="0" cap="none" spc="0" dirty="0" smtClean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-</m:t>
                    </m:r>
                    <m:r>
                      <m:rPr>
                        <m:nor/>
                      </m:rPr>
                      <a:rPr lang="en-US" sz="2400" b="1" cap="none" spc="0" dirty="0">
                        <a:solidFill>
                          <a:srgbClr val="000000">
                            <a:lumMod val="85000"/>
                            <a:lumOff val="15000"/>
                          </a:srgbClr>
                        </a:solidFill>
                        <a:latin typeface="Courier New" pitchFamily="49" charset="0"/>
                        <a:cs typeface="Courier New" pitchFamily="49" charset="0"/>
                      </a:rPr>
                      <m:t>arctg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3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5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−...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0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ru-RU" sz="2400" b="1" cap="none" spc="0" baseline="-25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l-GR" sz="2400" b="1" cap="none" spc="0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ω</m:t>
                        </m:r>
                        <m:r>
                          <m:rPr>
                            <m:nor/>
                          </m:rPr>
                          <a:rPr lang="ru-RU" sz="2400" b="1" cap="none" spc="0" baseline="3000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ru-RU" sz="2400" b="1" cap="none" spc="0" dirty="0">
                            <a:solidFill>
                              <a:srgbClr val="000000">
                                <a:lumMod val="85000"/>
                                <a:lumOff val="15000"/>
                              </a:srgb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−...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>
          <p:sp>
            <p:nvSpPr>
              <p:cNvPr id="1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0800" y="4941168"/>
                <a:ext cx="9519344" cy="720080"/>
              </a:xfrm>
              <a:prstGeom prst="rect">
                <a:avLst/>
              </a:prstGeom>
              <a:blipFill rotWithShape="1"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76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66156" y="334397"/>
            <a:ext cx="3789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Соединения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87540" y="1484784"/>
            <a:ext cx="867645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Четырёхполюсники соединяются между собой посредством подключения к зажимам 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1-1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2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2’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79512" y="2564904"/>
            <a:ext cx="9684568" cy="30963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●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каскадное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(цепочное)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параллельное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(параллельно-параллельное)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последовательное</a:t>
            </a:r>
          </a:p>
          <a:p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 (последовательно- </a:t>
            </a:r>
            <a:r>
              <a:rPr lang="ru-RU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последовательное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)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последовательно-параллельное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параллельно-последовательное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2420888"/>
            <a:ext cx="8676456" cy="10081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В зависимости от способа подключения зажимов различают пять видов соединения ЧП:</a:t>
            </a:r>
          </a:p>
        </p:txBody>
      </p:sp>
    </p:spTree>
    <p:extLst>
      <p:ext uri="{BB962C8B-B14F-4D97-AF65-F5344CB8AC3E}">
        <p14:creationId xmlns:p14="http://schemas.microsoft.com/office/powerpoint/2010/main" val="272497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44624"/>
            <a:ext cx="5862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Каскадное соединение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395536" y="3573016"/>
            <a:ext cx="8352928" cy="2664296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Каскадное соединение ЧП, выполненное по принципу согласования характеристических сопротивлений, заключается в том, что входное сопротивление на выводах любого ЧП равно характеристическому</a:t>
            </a:r>
          </a:p>
          <a:p>
            <a:pPr algn="just"/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187540" y="1124744"/>
            <a:ext cx="8676456" cy="230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На практике широко распространено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каскадное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или цепочное,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соединение ЧП, при котором входные зажимы каждого последующего ЧП присоединяются к выходным выводам предыдущего ЧП; цепи, служащие для передачи электрической энергии, состоят обычно из звеньев, следующих друг за другом.</a:t>
            </a:r>
          </a:p>
        </p:txBody>
      </p:sp>
    </p:spTree>
    <p:extLst>
      <p:ext uri="{BB962C8B-B14F-4D97-AF65-F5344CB8AC3E}">
        <p14:creationId xmlns:p14="http://schemas.microsoft.com/office/powerpoint/2010/main" val="325581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56830" y="483059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07504" y="640930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121359" y="1635187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2224203" y="669851"/>
            <a:ext cx="71275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19518" y="620688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882450" y="478990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4327934" y="662274"/>
            <a:ext cx="85389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4311611" y="1672408"/>
            <a:ext cx="82402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245895" y="707200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1668269" y="699083"/>
            <a:ext cx="119651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Стрелка вправо 65"/>
          <p:cNvSpPr/>
          <p:nvPr/>
        </p:nvSpPr>
        <p:spPr>
          <a:xfrm>
            <a:off x="5220072" y="1016319"/>
            <a:ext cx="504056" cy="403678"/>
          </a:xfrm>
          <a:prstGeom prst="rightArrow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TextBox 66"/>
          <p:cNvSpPr txBox="1"/>
          <p:nvPr/>
        </p:nvSpPr>
        <p:spPr>
          <a:xfrm>
            <a:off x="2936248" y="620688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g</a:t>
            </a:r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8" name="Прямая соединительная линия 67"/>
          <p:cNvCxnSpPr/>
          <p:nvPr/>
        </p:nvCxnSpPr>
        <p:spPr>
          <a:xfrm flipV="1">
            <a:off x="4734663" y="710525"/>
            <a:ext cx="0" cy="100290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Прямоугольник 68"/>
          <p:cNvSpPr/>
          <p:nvPr/>
        </p:nvSpPr>
        <p:spPr>
          <a:xfrm rot="5400000">
            <a:off x="4445704" y="1095157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1" name="Прямая соединительная линия 70"/>
          <p:cNvCxnSpPr/>
          <p:nvPr/>
        </p:nvCxnSpPr>
        <p:spPr>
          <a:xfrm>
            <a:off x="4276823" y="699946"/>
            <a:ext cx="461749" cy="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4239880" y="1703999"/>
            <a:ext cx="507924" cy="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>
            <a:off x="229307" y="1700808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3801997" y="706551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>
            <a:off x="3785409" y="1700159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Прямоугольник 77"/>
          <p:cNvSpPr/>
          <p:nvPr/>
        </p:nvSpPr>
        <p:spPr>
          <a:xfrm>
            <a:off x="6589478" y="483059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5940152" y="640930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5954007" y="1635187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Овал 80"/>
          <p:cNvSpPr/>
          <p:nvPr/>
        </p:nvSpPr>
        <p:spPr>
          <a:xfrm>
            <a:off x="8056850" y="663449"/>
            <a:ext cx="71276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TextBox 81"/>
          <p:cNvSpPr txBox="1"/>
          <p:nvPr/>
        </p:nvSpPr>
        <p:spPr>
          <a:xfrm>
            <a:off x="6757027" y="620688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g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3" name="Прямая соединительная линия 82"/>
          <p:cNvCxnSpPr/>
          <p:nvPr/>
        </p:nvCxnSpPr>
        <p:spPr>
          <a:xfrm>
            <a:off x="6078543" y="707200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>
            <a:off x="7490962" y="699083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Овал 84"/>
          <p:cNvSpPr/>
          <p:nvPr/>
        </p:nvSpPr>
        <p:spPr>
          <a:xfrm>
            <a:off x="8094852" y="1657706"/>
            <a:ext cx="7840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6" name="Прямая соединительная линия 85"/>
          <p:cNvCxnSpPr/>
          <p:nvPr/>
        </p:nvCxnSpPr>
        <p:spPr>
          <a:xfrm>
            <a:off x="7485272" y="1707195"/>
            <a:ext cx="58175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Прямая соединительная линия 86"/>
          <p:cNvCxnSpPr/>
          <p:nvPr/>
        </p:nvCxnSpPr>
        <p:spPr>
          <a:xfrm>
            <a:off x="6061955" y="1700808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 flipV="1">
            <a:off x="8473579" y="695881"/>
            <a:ext cx="0" cy="10187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Прямоугольник 88"/>
          <p:cNvSpPr/>
          <p:nvPr/>
        </p:nvSpPr>
        <p:spPr>
          <a:xfrm rot="5400000">
            <a:off x="8212330" y="1101762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0" name="Прямая соединительная линия 89"/>
          <p:cNvCxnSpPr/>
          <p:nvPr/>
        </p:nvCxnSpPr>
        <p:spPr>
          <a:xfrm>
            <a:off x="8025651" y="692696"/>
            <a:ext cx="461749" cy="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7994058" y="1710604"/>
            <a:ext cx="481248" cy="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676333" y="1393612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414839" y="1393612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179512" y="49583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5496" y="-82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7504" y="-24340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7" name="Прямая со стрелкой 96"/>
          <p:cNvCxnSpPr/>
          <p:nvPr/>
        </p:nvCxnSpPr>
        <p:spPr>
          <a:xfrm>
            <a:off x="2119860" y="49583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975844" y="-82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047852" y="-24340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0" name="Прямая со стрелкой 99"/>
          <p:cNvCxnSpPr/>
          <p:nvPr/>
        </p:nvCxnSpPr>
        <p:spPr>
          <a:xfrm>
            <a:off x="4136084" y="49583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992068" y="-82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064076" y="-24340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3" name="Прямая со стрелкой 52"/>
          <p:cNvCxnSpPr/>
          <p:nvPr/>
        </p:nvCxnSpPr>
        <p:spPr>
          <a:xfrm>
            <a:off x="6012160" y="499073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68144" y="-49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940152" y="-240171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6" name="Прямая со стрелкой 55"/>
          <p:cNvCxnSpPr/>
          <p:nvPr/>
        </p:nvCxnSpPr>
        <p:spPr>
          <a:xfrm>
            <a:off x="7812360" y="50180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68344" y="-225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740352" y="-23743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103636" y="1340768"/>
            <a:ext cx="50792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>
            <a:off x="3923928" y="1340768"/>
            <a:ext cx="50792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 стрелкой 69"/>
          <p:cNvCxnSpPr/>
          <p:nvPr/>
        </p:nvCxnSpPr>
        <p:spPr>
          <a:xfrm>
            <a:off x="1892806" y="1340768"/>
            <a:ext cx="818017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>
            <a:off x="6012160" y="1340768"/>
            <a:ext cx="50792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>
            <a:off x="7668344" y="1340768"/>
            <a:ext cx="507924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000297" y="86184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907704" y="864422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-190022" y="867155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596336" y="86184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37983" y="864422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Заголовок 1"/>
          <p:cNvSpPr txBox="1">
            <a:spLocks/>
          </p:cNvSpPr>
          <p:nvPr/>
        </p:nvSpPr>
        <p:spPr>
          <a:xfrm>
            <a:off x="188314" y="1628800"/>
            <a:ext cx="9684568" cy="20882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Здесь</a:t>
            </a:r>
            <a:r>
              <a:rPr lang="ru-RU" sz="2400" b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1C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сопротивление источника;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выходное сопротивление 1-го ЧП =</a:t>
            </a:r>
          </a:p>
          <a:p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  = входное сопротивление 2-го ЧП;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●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C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–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сопротивление нагрузки.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0" name="Заголовок 1"/>
          <p:cNvSpPr txBox="1">
            <a:spLocks/>
          </p:cNvSpPr>
          <p:nvPr/>
        </p:nvSpPr>
        <p:spPr>
          <a:xfrm>
            <a:off x="187540" y="3747475"/>
            <a:ext cx="8676456" cy="23042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Каскадно соединённые ЧП с согласованными характеристическими сопротивлениями могут быть заменены одним ЧП, причём его входное сопротивление равно характеристическому сопротивлению 1-го ЧП, а выходное – характеристическому сопротивлению последнего ЧП.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Заголовок 1"/>
              <p:cNvSpPr txBox="1">
                <a:spLocks/>
              </p:cNvSpPr>
              <p:nvPr/>
            </p:nvSpPr>
            <p:spPr>
              <a:xfrm>
                <a:off x="179512" y="5929443"/>
                <a:ext cx="8855968" cy="9863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Мера передачи: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(</a:t>
                </a:r>
                <a:r>
                  <a:rPr lang="ru-RU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а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+ </a:t>
                </a:r>
                <a:r>
                  <a:rPr lang="ru-RU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а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 + </a:t>
                </a:r>
                <a:r>
                  <a:rPr lang="en-US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b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+ </a:t>
                </a:r>
                <a:r>
                  <a:rPr lang="en-US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b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929443"/>
                <a:ext cx="8855968" cy="986384"/>
              </a:xfrm>
              <a:prstGeom prst="rect">
                <a:avLst/>
              </a:prstGeom>
              <a:blipFill rotWithShape="1">
                <a:blip r:embed="rId4"/>
                <a:stretch>
                  <a:fillRect l="-1032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9" name="Овал 108"/>
          <p:cNvSpPr/>
          <p:nvPr/>
        </p:nvSpPr>
        <p:spPr>
          <a:xfrm>
            <a:off x="2230942" y="1670281"/>
            <a:ext cx="71275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2" name="Прямая соединительная линия 111"/>
          <p:cNvCxnSpPr/>
          <p:nvPr/>
        </p:nvCxnSpPr>
        <p:spPr>
          <a:xfrm>
            <a:off x="1675008" y="1699513"/>
            <a:ext cx="119651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00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Заголовок 1"/>
              <p:cNvSpPr txBox="1">
                <a:spLocks/>
              </p:cNvSpPr>
              <p:nvPr/>
            </p:nvSpPr>
            <p:spPr>
              <a:xfrm>
                <a:off x="864096" y="-675456"/>
                <a:ext cx="8676456" cy="151216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i="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baseline="-250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	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096" y="-675456"/>
                <a:ext cx="8676456" cy="1512168"/>
              </a:xfrm>
              <a:prstGeom prst="rect">
                <a:avLst/>
              </a:prstGeom>
              <a:blipFill rotWithShape="1">
                <a:blip r:embed="rId6"/>
                <a:stretch>
                  <a:fillRect l="-1124" b="-121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179512" y="1052736"/>
                <a:ext cx="8855968" cy="129614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Тогда:   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ru-RU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ru-RU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ru-RU" sz="2400" b="1" i="0" baseline="-250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ru-RU" sz="2400" b="1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U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I</a:t>
                </a:r>
                <a:r>
                  <a:rPr lang="en-US" sz="2400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ru-RU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a:rPr lang="en-US" sz="2400" b="1" i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ru-RU" sz="2400" b="1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ru-RU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ru-RU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1052736"/>
                <a:ext cx="8855968" cy="1296144"/>
              </a:xfrm>
              <a:prstGeom prst="rect">
                <a:avLst/>
              </a:prstGeom>
              <a:blipFill rotWithShape="1">
                <a:blip r:embed="rId7"/>
                <a:stretch>
                  <a:fillRect l="-1032" b="-14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Заголовок 1"/>
              <p:cNvSpPr txBox="1">
                <a:spLocks/>
              </p:cNvSpPr>
              <p:nvPr/>
            </p:nvSpPr>
            <p:spPr>
              <a:xfrm>
                <a:off x="869149" y="620688"/>
                <a:ext cx="8676456" cy="133214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3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baseline="-250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	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1" i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4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US" sz="2400" b="1" i="0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sz="2400" b="1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Z</m:t>
                            </m:r>
                            <m:r>
                              <a:rPr lang="en-US" sz="2400" b="1" i="1" baseline="-25000" dirty="0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lang="en-US" sz="2400" b="1" baseline="-25000" dirty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ourier New" pitchFamily="49" charset="0"/>
                                <a:cs typeface="Courier New" pitchFamily="49" charset="0"/>
                              </a:rPr>
                              <m:t>C</m:t>
                            </m:r>
                          </m:den>
                        </m:f>
                      </m:e>
                    </m:rad>
                    <m:sSup>
                      <m:sSupPr>
                        <m:ctrlPr>
                          <a:rPr lang="en-US" sz="2400" b="1" i="1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sSupPr>
                      <m:e>
                        <m: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𝐞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ɡ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I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;</a:t>
                </a:r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  <a:p>
                <a:pPr algn="just"/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49" y="620688"/>
                <a:ext cx="8676456" cy="1332148"/>
              </a:xfrm>
              <a:prstGeom prst="rect">
                <a:avLst/>
              </a:prstGeom>
              <a:blipFill rotWithShape="1">
                <a:blip r:embed="rId8"/>
                <a:stretch>
                  <a:fillRect l="-11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Заголовок 1"/>
              <p:cNvSpPr txBox="1">
                <a:spLocks/>
              </p:cNvSpPr>
              <p:nvPr/>
            </p:nvSpPr>
            <p:spPr>
              <a:xfrm>
                <a:off x="179512" y="2318437"/>
                <a:ext cx="8855968" cy="163445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Таким образом, результирующий ЧП имеет следующие характеристические параметры:</a:t>
                </a:r>
              </a:p>
              <a:p>
                <a:pPr algn="just"/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1c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3c</a:t>
                </a:r>
                <a:r>
                  <a:rPr lang="en-US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и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 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ɡ</m:t>
                    </m:r>
                  </m:oMath>
                </a14:m>
                <a:r>
                  <a:rPr lang="en-US" sz="2400" b="1" baseline="-25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ru-RU" sz="2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</a:p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2318437"/>
                <a:ext cx="8855968" cy="1634456"/>
              </a:xfrm>
              <a:prstGeom prst="rect">
                <a:avLst/>
              </a:prstGeom>
              <a:blipFill rotWithShape="1">
                <a:blip r:embed="rId9"/>
                <a:stretch>
                  <a:fillRect l="-1032" r="-110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Заголовок 1"/>
          <p:cNvSpPr txBox="1">
            <a:spLocks/>
          </p:cNvSpPr>
          <p:nvPr/>
        </p:nvSpPr>
        <p:spPr>
          <a:xfrm>
            <a:off x="179512" y="3933056"/>
            <a:ext cx="8855968" cy="2808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известно, что максимальная Мощность обеспечивается в том случае, когда сопротивления источника и нагрузки являются комплексно сопряжёнными.</a:t>
            </a: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 есть это условие в общем случае не соблюдается, но если сопротивления чисто активные (что часто бывает на практике), то условие максимальной передачи энергии обеспечивается.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4002" y="-225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72194" y="-225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147" y="75084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2194" y="75939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26491" y="-225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52120" y="-225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6491" y="75939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4683" y="75939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6412" y="152377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09509" y="152377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90475" y="152377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108698" y="152377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99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1175" y="152718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2642893" y="483059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Овал 5"/>
          <p:cNvSpPr/>
          <p:nvPr/>
        </p:nvSpPr>
        <p:spPr>
          <a:xfrm>
            <a:off x="2021064" y="664451"/>
            <a:ext cx="71275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2032508" y="1656646"/>
            <a:ext cx="76097" cy="65095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4102782" y="663449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2785655" y="734261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480400" y="478990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/>
          <p:cNvSpPr/>
          <p:nvPr/>
        </p:nvSpPr>
        <p:spPr>
          <a:xfrm>
            <a:off x="6936501" y="665628"/>
            <a:ext cx="64154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/>
          <p:cNvSpPr/>
          <p:nvPr/>
        </p:nvSpPr>
        <p:spPr>
          <a:xfrm>
            <a:off x="6919807" y="1675456"/>
            <a:ext cx="61910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49663" y="707200"/>
            <a:ext cx="68609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3544377" y="699083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Овал 14"/>
          <p:cNvSpPr/>
          <p:nvPr/>
        </p:nvSpPr>
        <p:spPr>
          <a:xfrm>
            <a:off x="4144347" y="165770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4907244" y="699083"/>
            <a:ext cx="55818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3538687" y="1707195"/>
            <a:ext cx="58175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4945895" y="1707195"/>
            <a:ext cx="52583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614485" y="731528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2115370" y="1700808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>
            <a:off x="6386092" y="706551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>
            <a:off x="6383359" y="1700159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Прямая со стрелкой 26"/>
          <p:cNvCxnSpPr/>
          <p:nvPr/>
        </p:nvCxnSpPr>
        <p:spPr>
          <a:xfrm>
            <a:off x="2061707" y="52354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17691" y="194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9" name="Прямая со стрелкой 28"/>
          <p:cNvCxnSpPr/>
          <p:nvPr/>
        </p:nvCxnSpPr>
        <p:spPr>
          <a:xfrm>
            <a:off x="4009791" y="52354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65775" y="194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>
            <a:off x="7390299" y="52951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46283" y="2546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7548988" y="633361"/>
            <a:ext cx="125018" cy="12000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7533359" y="1653996"/>
            <a:ext cx="120645" cy="12000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6874426" y="700751"/>
            <a:ext cx="68609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>
            <a:off x="6857838" y="1708214"/>
            <a:ext cx="68609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Овал 42"/>
          <p:cNvSpPr/>
          <p:nvPr/>
        </p:nvSpPr>
        <p:spPr>
          <a:xfrm>
            <a:off x="1345495" y="634543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>
            <a:off x="1489511" y="700813"/>
            <a:ext cx="51547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1476265" y="1708276"/>
            <a:ext cx="91318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Овал 46"/>
          <p:cNvSpPr/>
          <p:nvPr/>
        </p:nvSpPr>
        <p:spPr>
          <a:xfrm>
            <a:off x="1345495" y="1637094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/>
          <p:cNvSpPr txBox="1"/>
          <p:nvPr/>
        </p:nvSpPr>
        <p:spPr>
          <a:xfrm>
            <a:off x="1947964" y="-21569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899916" y="-21569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274762" y="-20972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Овал 50"/>
          <p:cNvSpPr/>
          <p:nvPr/>
        </p:nvSpPr>
        <p:spPr>
          <a:xfrm>
            <a:off x="4789910" y="65706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3936762" y="692696"/>
            <a:ext cx="110495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Овал 52"/>
          <p:cNvSpPr/>
          <p:nvPr/>
        </p:nvSpPr>
        <p:spPr>
          <a:xfrm>
            <a:off x="4831475" y="1668528"/>
            <a:ext cx="86243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3949856" y="1700808"/>
            <a:ext cx="113367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>
            <a:off x="6742227" y="52354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98211" y="194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626690" y="-21569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4801879" y="52354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57863" y="194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4686342" y="-21569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>
            <a:off x="1413635" y="52354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69619" y="1949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99892" y="-21569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168687" y="-1714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099048" y="-1714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891136" y="-1714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945895" y="-17670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18103" y="-1714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876256" y="-1714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073687" y="476672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5894131" y="478413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996077" y="478413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4" name="Прямая со стрелкой 73"/>
          <p:cNvCxnSpPr/>
          <p:nvPr/>
        </p:nvCxnSpPr>
        <p:spPr>
          <a:xfrm>
            <a:off x="1383072" y="786433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87619" y="85757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929522" y="595963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7" name="Прямая со стрелкой 76"/>
          <p:cNvCxnSpPr/>
          <p:nvPr/>
        </p:nvCxnSpPr>
        <p:spPr>
          <a:xfrm>
            <a:off x="7606203" y="80626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556653" y="8496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7586745" y="587669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0" name="Прямая со стрелкой 79"/>
          <p:cNvCxnSpPr/>
          <p:nvPr/>
        </p:nvCxnSpPr>
        <p:spPr>
          <a:xfrm>
            <a:off x="6985841" y="81948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936291" y="8906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966383" y="628599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3" name="Прямая со стрелкой 82"/>
          <p:cNvCxnSpPr/>
          <p:nvPr/>
        </p:nvCxnSpPr>
        <p:spPr>
          <a:xfrm>
            <a:off x="2056972" y="808845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589229" y="85227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619321" y="59024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6" name="Прямая со стрелкой 85"/>
          <p:cNvCxnSpPr/>
          <p:nvPr/>
        </p:nvCxnSpPr>
        <p:spPr>
          <a:xfrm>
            <a:off x="4149819" y="808845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682076" y="87998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712168" y="61795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805253" y="66498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896879" y="68738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164288" y="68738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7223102" y="69269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4842189" y="808367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789906" y="87950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4819998" y="617477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017903" y="68738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076056" y="69012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Заголовок 1"/>
          <p:cNvSpPr txBox="1">
            <a:spLocks/>
          </p:cNvSpPr>
          <p:nvPr/>
        </p:nvSpPr>
        <p:spPr>
          <a:xfrm>
            <a:off x="179512" y="1916832"/>
            <a:ext cx="8855968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При каскадном соединении ЧП уравнение передачи соединяемых ЧП в А-параметрах имеют вид: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Заголовок 1"/>
              <p:cNvSpPr txBox="1">
                <a:spLocks/>
              </p:cNvSpPr>
              <p:nvPr/>
            </p:nvSpPr>
            <p:spPr>
              <a:xfrm>
                <a:off x="89756" y="2564904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0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" y="2564904"/>
                <a:ext cx="4554252" cy="114145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755576" y="255104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461437" y="255104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55576" y="295693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457570" y="295641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955012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930035" y="301080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996961" y="26064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843808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010816" y="301080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843808" y="302208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666339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653145" y="29969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Заголовок 1"/>
              <p:cNvSpPr txBox="1">
                <a:spLocks/>
              </p:cNvSpPr>
              <p:nvPr/>
            </p:nvSpPr>
            <p:spPr>
              <a:xfrm>
                <a:off x="4482244" y="2561726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15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4" y="2561726"/>
                <a:ext cx="4554252" cy="1141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TextBox 115"/>
          <p:cNvSpPr txBox="1"/>
          <p:nvPr/>
        </p:nvSpPr>
        <p:spPr>
          <a:xfrm>
            <a:off x="7853925" y="254787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148064" y="295375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850058" y="295323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347500" y="26007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22523" y="300762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389449" y="260329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7236296" y="26007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403304" y="300762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7236296" y="301890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8058827" y="26007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8045633" y="29937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7" name="Заголовок 1"/>
          <p:cNvSpPr txBox="1">
            <a:spLocks/>
          </p:cNvSpPr>
          <p:nvPr/>
        </p:nvSpPr>
        <p:spPr>
          <a:xfrm>
            <a:off x="4422513" y="2780928"/>
            <a:ext cx="1589647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5402920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377943" y="29969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6444869" y="26064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291716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458724" y="29969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291716" y="302208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114247" y="26038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101053" y="299164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6" name="Заголовок 1"/>
          <p:cNvSpPr txBox="1">
            <a:spLocks/>
          </p:cNvSpPr>
          <p:nvPr/>
        </p:nvSpPr>
        <p:spPr>
          <a:xfrm>
            <a:off x="179512" y="3429000"/>
            <a:ext cx="8855968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Так как		  , то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Заголовок 1"/>
              <p:cNvSpPr txBox="1">
                <a:spLocks/>
              </p:cNvSpPr>
              <p:nvPr/>
            </p:nvSpPr>
            <p:spPr>
              <a:xfrm>
                <a:off x="1430198" y="3425822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8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r>
                  <a:rPr lang="ru-RU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3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98" y="3425822"/>
                <a:ext cx="4554252" cy="1141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8" name="TextBox 137"/>
          <p:cNvSpPr txBox="1"/>
          <p:nvPr/>
        </p:nvSpPr>
        <p:spPr>
          <a:xfrm>
            <a:off x="1576035" y="342900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572168" y="383436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780937" y="348184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1767743" y="387490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2844942" y="342849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841075" y="383386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032783" y="34813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3018928" y="3874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090936" y="348451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078215" y="387226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Заголовок 1"/>
              <p:cNvSpPr txBox="1">
                <a:spLocks/>
              </p:cNvSpPr>
              <p:nvPr/>
            </p:nvSpPr>
            <p:spPr>
              <a:xfrm>
                <a:off x="3707904" y="3425822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A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4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7904" y="3425822"/>
                <a:ext cx="5850396" cy="114145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9" name="TextBox 148"/>
          <p:cNvSpPr txBox="1"/>
          <p:nvPr/>
        </p:nvSpPr>
        <p:spPr>
          <a:xfrm>
            <a:off x="8529046" y="341196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525179" y="381733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036860" y="346738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883707" y="346481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7050715" y="387172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7883707" y="38830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8706238" y="346481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8706899" y="385787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092280" y="347056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7939127" y="34541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7106135" y="387490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7939127" y="388618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8761658" y="34541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8762319" y="38557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201499" y="341514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201499" y="382103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4400935" y="346798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4375958" y="387490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442884" y="347056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289731" y="346798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5456739" y="387490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289731" y="388618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" name="Заголовок 1"/>
          <p:cNvSpPr txBox="1">
            <a:spLocks/>
          </p:cNvSpPr>
          <p:nvPr/>
        </p:nvSpPr>
        <p:spPr>
          <a:xfrm>
            <a:off x="539552" y="4293096"/>
            <a:ext cx="8855968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 есть для				при каскадном </a:t>
            </a:r>
          </a:p>
        </p:txBody>
      </p:sp>
      <p:sp>
        <p:nvSpPr>
          <p:cNvPr id="172" name="Заголовок 1"/>
          <p:cNvSpPr txBox="1">
            <a:spLocks/>
          </p:cNvSpPr>
          <p:nvPr/>
        </p:nvSpPr>
        <p:spPr>
          <a:xfrm>
            <a:off x="540568" y="4581128"/>
            <a:ext cx="8855968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Эквивалентного ЧП:			соединении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Заголовок 1"/>
              <p:cNvSpPr txBox="1">
                <a:spLocks/>
              </p:cNvSpPr>
              <p:nvPr/>
            </p:nvSpPr>
            <p:spPr>
              <a:xfrm>
                <a:off x="251520" y="4900048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7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900048"/>
                <a:ext cx="5850396" cy="1141451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5" name="TextBox 174"/>
          <p:cNvSpPr txBox="1"/>
          <p:nvPr/>
        </p:nvSpPr>
        <p:spPr>
          <a:xfrm>
            <a:off x="2833347" y="49384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3694049" y="49358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847202" y="534277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680194" y="53540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888767" y="494161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749469" y="493903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902622" y="53459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3735614" y="53572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1239371" y="494161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086218" y="493903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1253226" y="53459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2086218" y="53572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Заголовок 1"/>
              <p:cNvSpPr txBox="1">
                <a:spLocks/>
              </p:cNvSpPr>
              <p:nvPr/>
            </p:nvSpPr>
            <p:spPr>
              <a:xfrm>
                <a:off x="6282444" y="4622693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…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A</m:t>
                    </m:r>
                  </m:oMath>
                </a14:m>
                <a:r>
                  <a:rPr lang="en-US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9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444" y="4622693"/>
                <a:ext cx="5850396" cy="1141451"/>
              </a:xfrm>
              <a:prstGeom prst="rect">
                <a:avLst/>
              </a:prstGeom>
              <a:blipFill rotWithShape="1">
                <a:blip r:embed="rId8"/>
                <a:stretch>
                  <a:fillRect b="-904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TextBox 191"/>
          <p:cNvSpPr txBox="1"/>
          <p:nvPr/>
        </p:nvSpPr>
        <p:spPr>
          <a:xfrm>
            <a:off x="7219708" y="498591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555432" y="498591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7610191" y="498591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8344787" y="498204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5150797" y="255104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028384" y="511659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7250151" y="511659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9" name="Заголовок 1"/>
          <p:cNvSpPr txBox="1">
            <a:spLocks/>
          </p:cNvSpPr>
          <p:nvPr/>
        </p:nvSpPr>
        <p:spPr>
          <a:xfrm>
            <a:off x="35496" y="6007433"/>
            <a:ext cx="9144000" cy="9361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ts val="2000"/>
              </a:lnSpc>
            </a:pP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при каскадном соединении ЧП матрица А-параметров сложного ЧП представляет собой произведение матриц А-параметров исходных ЧП.</a:t>
            </a:r>
          </a:p>
        </p:txBody>
      </p:sp>
    </p:spTree>
    <p:extLst>
      <p:ext uri="{BB962C8B-B14F-4D97-AF65-F5344CB8AC3E}">
        <p14:creationId xmlns:p14="http://schemas.microsoft.com/office/powerpoint/2010/main" val="363072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5616" y="44624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Параллельное соединение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81959" y="3219363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3412910" y="3438391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144647" y="3513782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4071851" y="1275147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/>
          <p:cNvSpPr/>
          <p:nvPr/>
        </p:nvSpPr>
        <p:spPr>
          <a:xfrm>
            <a:off x="3425916" y="441282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3426260" y="3473298"/>
            <a:ext cx="6490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3446510" y="4453700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192087" y="1569566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Овал 84"/>
          <p:cNvSpPr/>
          <p:nvPr/>
        </p:nvSpPr>
        <p:spPr>
          <a:xfrm>
            <a:off x="3443792" y="143278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/>
          <p:cNvSpPr/>
          <p:nvPr/>
        </p:nvSpPr>
        <p:spPr>
          <a:xfrm>
            <a:off x="3443792" y="244090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7" name="Прямая соединительная линия 86"/>
          <p:cNvCxnSpPr/>
          <p:nvPr/>
        </p:nvCxnSpPr>
        <p:spPr>
          <a:xfrm>
            <a:off x="3449088" y="1468422"/>
            <a:ext cx="61143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Прямая соединительная линия 87"/>
          <p:cNvCxnSpPr/>
          <p:nvPr/>
        </p:nvCxnSpPr>
        <p:spPr>
          <a:xfrm>
            <a:off x="3436676" y="2476534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>
            <a:off x="4997432" y="3461950"/>
            <a:ext cx="5784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>
            <a:off x="4987598" y="4453700"/>
            <a:ext cx="5784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>
            <a:off x="4962892" y="1470929"/>
            <a:ext cx="65553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>
            <a:off x="5000243" y="2479041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Овал 92"/>
          <p:cNvSpPr/>
          <p:nvPr/>
        </p:nvSpPr>
        <p:spPr>
          <a:xfrm>
            <a:off x="5490331" y="342631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Овал 93"/>
          <p:cNvSpPr/>
          <p:nvPr/>
        </p:nvSpPr>
        <p:spPr>
          <a:xfrm>
            <a:off x="5490331" y="4415333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Овал 94"/>
          <p:cNvSpPr/>
          <p:nvPr/>
        </p:nvSpPr>
        <p:spPr>
          <a:xfrm>
            <a:off x="5522062" y="1435295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Овал 95"/>
          <p:cNvSpPr/>
          <p:nvPr/>
        </p:nvSpPr>
        <p:spPr>
          <a:xfrm>
            <a:off x="5535917" y="2443407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Овал 96"/>
          <p:cNvSpPr/>
          <p:nvPr/>
        </p:nvSpPr>
        <p:spPr>
          <a:xfrm>
            <a:off x="2141859" y="2419212"/>
            <a:ext cx="86243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Овал 97"/>
          <p:cNvSpPr/>
          <p:nvPr/>
        </p:nvSpPr>
        <p:spPr>
          <a:xfrm>
            <a:off x="2155714" y="337967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9" name="Прямая соединительная линия 98"/>
          <p:cNvCxnSpPr>
            <a:stCxn id="97" idx="7"/>
            <a:endCxn id="85" idx="3"/>
          </p:cNvCxnSpPr>
          <p:nvPr/>
        </p:nvCxnSpPr>
        <p:spPr>
          <a:xfrm flipV="1">
            <a:off x="2215472" y="1495758"/>
            <a:ext cx="1240950" cy="93327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Прямая соединительная линия 99"/>
          <p:cNvCxnSpPr/>
          <p:nvPr/>
        </p:nvCxnSpPr>
        <p:spPr>
          <a:xfrm>
            <a:off x="2229622" y="2490933"/>
            <a:ext cx="1226800" cy="98236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 flipV="1">
            <a:off x="2241573" y="2498415"/>
            <a:ext cx="1212649" cy="90287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Прямая соединительная линия 108"/>
          <p:cNvCxnSpPr>
            <a:endCxn id="17" idx="1"/>
          </p:cNvCxnSpPr>
          <p:nvPr/>
        </p:nvCxnSpPr>
        <p:spPr>
          <a:xfrm>
            <a:off x="2231036" y="3467348"/>
            <a:ext cx="1207510" cy="9562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Овал 109"/>
          <p:cNvSpPr/>
          <p:nvPr/>
        </p:nvSpPr>
        <p:spPr>
          <a:xfrm>
            <a:off x="6797597" y="342130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>
            <a:off x="6773908" y="245224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2" name="Прямая соединительная линия 111"/>
          <p:cNvCxnSpPr/>
          <p:nvPr/>
        </p:nvCxnSpPr>
        <p:spPr>
          <a:xfrm>
            <a:off x="5615158" y="2503534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>
            <a:stCxn id="93" idx="7"/>
            <a:endCxn id="111" idx="3"/>
          </p:cNvCxnSpPr>
          <p:nvPr/>
        </p:nvCxnSpPr>
        <p:spPr>
          <a:xfrm flipV="1">
            <a:off x="5563944" y="2515218"/>
            <a:ext cx="1222594" cy="92190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Прямая соединительная линия 113"/>
          <p:cNvCxnSpPr>
            <a:stCxn id="94" idx="7"/>
          </p:cNvCxnSpPr>
          <p:nvPr/>
        </p:nvCxnSpPr>
        <p:spPr>
          <a:xfrm flipV="1">
            <a:off x="5563944" y="3501009"/>
            <a:ext cx="1246907" cy="9251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5625584" y="1498639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Овал 115"/>
          <p:cNvSpPr/>
          <p:nvPr/>
        </p:nvSpPr>
        <p:spPr>
          <a:xfrm>
            <a:off x="1473774" y="2389905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7" name="Овал 116"/>
          <p:cNvSpPr/>
          <p:nvPr/>
        </p:nvSpPr>
        <p:spPr>
          <a:xfrm>
            <a:off x="1487629" y="3342597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8" name="Прямая соединительная линия 117"/>
          <p:cNvCxnSpPr/>
          <p:nvPr/>
        </p:nvCxnSpPr>
        <p:spPr>
          <a:xfrm>
            <a:off x="1599606" y="2456715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1610728" y="3408758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Овал 119"/>
          <p:cNvSpPr/>
          <p:nvPr/>
        </p:nvSpPr>
        <p:spPr>
          <a:xfrm>
            <a:off x="7417072" y="2420888"/>
            <a:ext cx="12501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Овал 120"/>
          <p:cNvSpPr/>
          <p:nvPr/>
        </p:nvSpPr>
        <p:spPr>
          <a:xfrm>
            <a:off x="7401443" y="3413813"/>
            <a:ext cx="120645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>
            <a:off x="6801406" y="2487684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единительная линия 122"/>
          <p:cNvCxnSpPr/>
          <p:nvPr/>
        </p:nvCxnSpPr>
        <p:spPr>
          <a:xfrm>
            <a:off x="6812528" y="3467437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511965" y="1371211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4467667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569613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7" name="Прямая со стрелкой 156"/>
          <p:cNvCxnSpPr/>
          <p:nvPr/>
        </p:nvCxnSpPr>
        <p:spPr>
          <a:xfrm>
            <a:off x="5020130" y="1354623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4818183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74" name="Прямая со стрелкой 173"/>
          <p:cNvCxnSpPr/>
          <p:nvPr/>
        </p:nvCxnSpPr>
        <p:spPr>
          <a:xfrm>
            <a:off x="6779049" y="2351613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6546659" y="18475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4880204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0" name="Прямая со стрелкой 179"/>
          <p:cNvCxnSpPr/>
          <p:nvPr/>
        </p:nvCxnSpPr>
        <p:spPr>
          <a:xfrm>
            <a:off x="1706386" y="2315861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1562370" y="18118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1592643" y="1576617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5063052" y="648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2" name="Прямая со стрелкой 191"/>
          <p:cNvCxnSpPr/>
          <p:nvPr/>
        </p:nvCxnSpPr>
        <p:spPr>
          <a:xfrm>
            <a:off x="1539061" y="255104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/>
          <p:cNvSpPr txBox="1"/>
          <p:nvPr/>
        </p:nvSpPr>
        <p:spPr>
          <a:xfrm>
            <a:off x="1043608" y="26221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5" name="Прямая со стрелкой 194"/>
          <p:cNvCxnSpPr/>
          <p:nvPr/>
        </p:nvCxnSpPr>
        <p:spPr>
          <a:xfrm>
            <a:off x="7469545" y="2584068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7419995" y="26274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7450087" y="236546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98" name="Прямая со стрелкой 197"/>
          <p:cNvCxnSpPr/>
          <p:nvPr/>
        </p:nvCxnSpPr>
        <p:spPr>
          <a:xfrm>
            <a:off x="5555772" y="3578325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5004048" y="36494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5034140" y="33874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5234778" y="344027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5277004" y="345153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11" name="Прямая со стрелкой 210"/>
          <p:cNvCxnSpPr/>
          <p:nvPr/>
        </p:nvCxnSpPr>
        <p:spPr>
          <a:xfrm>
            <a:off x="3473006" y="3559161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3420723" y="36303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3445700" y="338470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3719877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3661724" y="34296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16" name="Прямая со стрелкой 215"/>
          <p:cNvCxnSpPr/>
          <p:nvPr/>
        </p:nvCxnSpPr>
        <p:spPr>
          <a:xfrm>
            <a:off x="348999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3345982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3408003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3590851" y="648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20" name="Прямая со стрелкой 219"/>
          <p:cNvCxnSpPr/>
          <p:nvPr/>
        </p:nvCxnSpPr>
        <p:spPr>
          <a:xfrm>
            <a:off x="5007571" y="3337828"/>
            <a:ext cx="31538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4786142" y="280606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4816585" y="257618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5046464" y="26177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4" name="TextBox 223"/>
          <p:cNvSpPr txBox="1"/>
          <p:nvPr/>
        </p:nvSpPr>
        <p:spPr>
          <a:xfrm>
            <a:off x="4985578" y="260920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25" name="Прямая со стрелкой 224"/>
          <p:cNvCxnSpPr/>
          <p:nvPr/>
        </p:nvCxnSpPr>
        <p:spPr>
          <a:xfrm>
            <a:off x="3534296" y="3307385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3390280" y="281761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3603571" y="26150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3665118" y="262032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3431675" y="257875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6590957" y="1598357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2" name="Прямая со стрелкой 231"/>
          <p:cNvCxnSpPr/>
          <p:nvPr/>
        </p:nvCxnSpPr>
        <p:spPr>
          <a:xfrm>
            <a:off x="5566894" y="1580055"/>
            <a:ext cx="6721" cy="83155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5015170" y="169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5045262" y="142936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5301981" y="149346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6" name="Прямая со стрелкой 235"/>
          <p:cNvCxnSpPr/>
          <p:nvPr/>
        </p:nvCxnSpPr>
        <p:spPr>
          <a:xfrm>
            <a:off x="3484128" y="1570588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3431845" y="16722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456822" y="1426631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3686701" y="14715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0" name="Заголовок 1"/>
          <p:cNvSpPr txBox="1">
            <a:spLocks/>
          </p:cNvSpPr>
          <p:nvPr/>
        </p:nvSpPr>
        <p:spPr>
          <a:xfrm>
            <a:off x="179512" y="4725144"/>
            <a:ext cx="885596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Уравнения передачи в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Заголовок 1"/>
              <p:cNvSpPr txBox="1">
                <a:spLocks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4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2" name="Заголовок 1"/>
              <p:cNvSpPr txBox="1">
                <a:spLocks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4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Заголовок 1"/>
          <p:cNvSpPr txBox="1">
            <a:spLocks/>
          </p:cNvSpPr>
          <p:nvPr/>
        </p:nvSpPr>
        <p:spPr>
          <a:xfrm>
            <a:off x="4422513" y="5428191"/>
            <a:ext cx="1589647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</a:p>
        </p:txBody>
      </p:sp>
      <p:cxnSp>
        <p:nvCxnSpPr>
          <p:cNvPr id="244" name="Прямая со стрелкой 243"/>
          <p:cNvCxnSpPr/>
          <p:nvPr/>
        </p:nvCxnSpPr>
        <p:spPr>
          <a:xfrm>
            <a:off x="5506222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extBox 244"/>
          <p:cNvSpPr txBox="1"/>
          <p:nvPr/>
        </p:nvSpPr>
        <p:spPr>
          <a:xfrm>
            <a:off x="5436096" y="836712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679083" y="648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5467220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48" name="Прямая со стрелкой 247"/>
          <p:cNvCxnSpPr/>
          <p:nvPr/>
        </p:nvCxnSpPr>
        <p:spPr>
          <a:xfrm>
            <a:off x="5340720" y="3340404"/>
            <a:ext cx="34691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5322523" y="2808638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5352966" y="257875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5521959" y="261177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580963" y="262032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3" name="TextBox 252"/>
          <p:cNvSpPr txBox="1"/>
          <p:nvPr/>
        </p:nvSpPr>
        <p:spPr>
          <a:xfrm>
            <a:off x="769431" y="519875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4" name="TextBox 253"/>
          <p:cNvSpPr txBox="1"/>
          <p:nvPr/>
        </p:nvSpPr>
        <p:spPr>
          <a:xfrm>
            <a:off x="3475292" y="519875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5" name="TextBox 254"/>
          <p:cNvSpPr txBox="1"/>
          <p:nvPr/>
        </p:nvSpPr>
        <p:spPr>
          <a:xfrm>
            <a:off x="769431" y="560464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6" name="TextBox 255"/>
          <p:cNvSpPr txBox="1"/>
          <p:nvPr/>
        </p:nvSpPr>
        <p:spPr>
          <a:xfrm>
            <a:off x="3471425" y="56041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968867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943890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052381" y="52541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2885373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2052381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2899228" y="56697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3707904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3694710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5175774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881635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7" name="TextBox 266"/>
          <p:cNvSpPr txBox="1"/>
          <p:nvPr/>
        </p:nvSpPr>
        <p:spPr>
          <a:xfrm>
            <a:off x="5099899" y="5590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8" name="TextBox 267"/>
          <p:cNvSpPr txBox="1"/>
          <p:nvPr/>
        </p:nvSpPr>
        <p:spPr>
          <a:xfrm>
            <a:off x="7877768" y="559026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9" name="TextBox 268"/>
          <p:cNvSpPr txBox="1"/>
          <p:nvPr/>
        </p:nvSpPr>
        <p:spPr>
          <a:xfrm>
            <a:off x="5347500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5350233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6417159" y="524032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7264006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3" name="TextBox 272"/>
          <p:cNvSpPr txBox="1"/>
          <p:nvPr/>
        </p:nvSpPr>
        <p:spPr>
          <a:xfrm>
            <a:off x="6431014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4" name="TextBox 273"/>
          <p:cNvSpPr txBox="1"/>
          <p:nvPr/>
        </p:nvSpPr>
        <p:spPr>
          <a:xfrm>
            <a:off x="7264006" y="56559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5" name="TextBox 274"/>
          <p:cNvSpPr txBox="1"/>
          <p:nvPr/>
        </p:nvSpPr>
        <p:spPr>
          <a:xfrm>
            <a:off x="8072682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8073343" y="56169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7" name="TextBox 276"/>
          <p:cNvSpPr txBox="1"/>
          <p:nvPr/>
        </p:nvSpPr>
        <p:spPr>
          <a:xfrm>
            <a:off x="5411780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295474" y="56473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6475973" y="524563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0" name="TextBox 279"/>
          <p:cNvSpPr txBox="1"/>
          <p:nvPr/>
        </p:nvSpPr>
        <p:spPr>
          <a:xfrm>
            <a:off x="7322820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1" name="TextBox 280"/>
          <p:cNvSpPr txBox="1"/>
          <p:nvPr/>
        </p:nvSpPr>
        <p:spPr>
          <a:xfrm>
            <a:off x="6489828" y="56499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2" name="TextBox 281"/>
          <p:cNvSpPr txBox="1"/>
          <p:nvPr/>
        </p:nvSpPr>
        <p:spPr>
          <a:xfrm>
            <a:off x="7322159" y="56612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3" name="TextBox 282"/>
          <p:cNvSpPr txBox="1"/>
          <p:nvPr/>
        </p:nvSpPr>
        <p:spPr>
          <a:xfrm>
            <a:off x="8117641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4" name="TextBox 283"/>
          <p:cNvSpPr txBox="1"/>
          <p:nvPr/>
        </p:nvSpPr>
        <p:spPr>
          <a:xfrm>
            <a:off x="8118302" y="56222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85" name="Прямая со стрелкой 284"/>
          <p:cNvCxnSpPr/>
          <p:nvPr/>
        </p:nvCxnSpPr>
        <p:spPr>
          <a:xfrm>
            <a:off x="7247418" y="2348880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" name="TextBox 285"/>
          <p:cNvSpPr txBox="1"/>
          <p:nvPr/>
        </p:nvSpPr>
        <p:spPr>
          <a:xfrm>
            <a:off x="7164288" y="18586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196088" y="160109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8" name="Прямоугольник 287"/>
          <p:cNvSpPr/>
          <p:nvPr/>
        </p:nvSpPr>
        <p:spPr>
          <a:xfrm>
            <a:off x="7331119" y="1839515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1085173" y="23627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02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87540" y="-27384"/>
            <a:ext cx="8676456" cy="21602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законов Кирхгоффа: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’+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en-US" sz="2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3065" y="388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51720" y="37695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4912" y="3855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2163" y="74554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60867" y="74023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13554" y="74554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7404" y="10970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30614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71800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179512" y="1556792"/>
            <a:ext cx="8676456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 имеем: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Заголовок 1"/>
              <p:cNvSpPr txBox="1">
                <a:spLocks/>
              </p:cNvSpPr>
              <p:nvPr/>
            </p:nvSpPr>
            <p:spPr>
              <a:xfrm>
                <a:off x="-9962" y="2132857"/>
                <a:ext cx="9378788" cy="11712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62" y="2132857"/>
                <a:ext cx="9378788" cy="11712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Прямоугольник 22"/>
              <p:cNvSpPr/>
              <p:nvPr/>
            </p:nvSpPr>
            <p:spPr>
              <a:xfrm>
                <a:off x="262244" y="2780928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23" name="Прямоугольник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244" y="2780928"/>
                <a:ext cx="377026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135214" y="211900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27220" y="21328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23353" y="253822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18164" y="217442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251156" y="21718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418164" y="25787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65011" y="259003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4092" y="253446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477000" y="214620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73133" y="255157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026379" y="21691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873226" y="21665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040234" y="25734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873226" y="258472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85193" y="217442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32040" y="21718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99048" y="25787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931379" y="259003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Заголовок 1"/>
              <p:cNvSpPr txBox="1">
                <a:spLocks/>
              </p:cNvSpPr>
              <p:nvPr/>
            </p:nvSpPr>
            <p:spPr>
              <a:xfrm>
                <a:off x="19636" y="2717304"/>
                <a:ext cx="8267752" cy="15037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" y="2717304"/>
                <a:ext cx="8267752" cy="15037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3596783" y="305444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592916" y="345981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96772" y="311194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016290" y="311250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074346" y="31218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015728" y="35300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353704" y="353933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489046" y="35445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7022" y="35538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492246" y="311250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01194" y="31218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47102" y="354398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547102" y="31218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076422" y="35300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Заголовок 1"/>
          <p:cNvSpPr txBox="1">
            <a:spLocks/>
          </p:cNvSpPr>
          <p:nvPr/>
        </p:nvSpPr>
        <p:spPr>
          <a:xfrm>
            <a:off x="35496" y="4365104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при параллельном регулярном соединении ЧП матрица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равна сумме матриц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соединяемых 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Заголовок 1"/>
              <p:cNvSpPr txBox="1">
                <a:spLocks/>
              </p:cNvSpPr>
              <p:nvPr/>
            </p:nvSpPr>
            <p:spPr>
              <a:xfrm>
                <a:off x="2699792" y="5095861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Y</m:t>
                    </m:r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Y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Y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…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Y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8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095861"/>
                <a:ext cx="5850396" cy="1141451"/>
              </a:xfrm>
              <a:prstGeom prst="rect">
                <a:avLst/>
              </a:prstGeom>
              <a:blipFill rotWithShape="1">
                <a:blip r:embed="rId6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TextBox 88"/>
          <p:cNvSpPr txBox="1"/>
          <p:nvPr/>
        </p:nvSpPr>
        <p:spPr>
          <a:xfrm>
            <a:off x="3594992" y="547035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4202160" y="547035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256919" y="547035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64088" y="546762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071318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891116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709780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74051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07704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2702525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90639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817974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579619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135631"/>
            <a:ext cx="75905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Последовательное соединение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81959" y="3219363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412910" y="3438391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144647" y="3513782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71851" y="1275147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Прямая соединительная линия 11"/>
          <p:cNvCxnSpPr/>
          <p:nvPr/>
        </p:nvCxnSpPr>
        <p:spPr>
          <a:xfrm>
            <a:off x="3426260" y="3473298"/>
            <a:ext cx="6490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192087" y="1569566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3436080" y="143278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3443792" y="244090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2613517" y="1468422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3436676" y="2476534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4974393" y="4453700"/>
            <a:ext cx="150025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4961220" y="1470929"/>
            <a:ext cx="151526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5519359" y="4415333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5522062" y="1435295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 flipV="1">
            <a:off x="2627784" y="1457643"/>
            <a:ext cx="0" cy="100819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H="1">
            <a:off x="3457507" y="2514674"/>
            <a:ext cx="613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>
            <a:off x="2627772" y="3473103"/>
            <a:ext cx="12" cy="97883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Овал 39"/>
          <p:cNvSpPr/>
          <p:nvPr/>
        </p:nvSpPr>
        <p:spPr>
          <a:xfrm>
            <a:off x="1907704" y="3417869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>
            <a:off x="2025460" y="3484030"/>
            <a:ext cx="60537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511965" y="1371211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67667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569613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0" name="Прямая со стрелкой 49"/>
          <p:cNvCxnSpPr/>
          <p:nvPr/>
        </p:nvCxnSpPr>
        <p:spPr>
          <a:xfrm>
            <a:off x="5076056" y="1340109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892357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954378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2047852" y="2315861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903836" y="18118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48623" y="156210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8" name="Прямая со стрелкой 57"/>
          <p:cNvCxnSpPr/>
          <p:nvPr/>
        </p:nvCxnSpPr>
        <p:spPr>
          <a:xfrm>
            <a:off x="1971109" y="255104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475656" y="26221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989534" y="36494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8" name="Прямая со стрелкой 67"/>
          <p:cNvCxnSpPr/>
          <p:nvPr/>
        </p:nvCxnSpPr>
        <p:spPr>
          <a:xfrm>
            <a:off x="3473006" y="3559161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420723" y="36303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45700" y="338470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719877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3661724" y="34296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3" name="Прямая со стрелкой 72"/>
          <p:cNvCxnSpPr/>
          <p:nvPr/>
        </p:nvCxnSpPr>
        <p:spPr>
          <a:xfrm>
            <a:off x="348999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345982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3408003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1" name="Прямая со стрелкой 80"/>
          <p:cNvCxnSpPr/>
          <p:nvPr/>
        </p:nvCxnSpPr>
        <p:spPr>
          <a:xfrm>
            <a:off x="3534296" y="3307385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390280" y="28033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603571" y="26150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665118" y="260581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431675" y="256424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015170" y="169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045262" y="142936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301981" y="149346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1" name="Прямая со стрелкой 90"/>
          <p:cNvCxnSpPr/>
          <p:nvPr/>
        </p:nvCxnSpPr>
        <p:spPr>
          <a:xfrm>
            <a:off x="3484128" y="1570588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431845" y="16722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456822" y="1426631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686701" y="14715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508104" y="836712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5565598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167840" y="178733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Овал 107"/>
          <p:cNvSpPr/>
          <p:nvPr/>
        </p:nvSpPr>
        <p:spPr>
          <a:xfrm>
            <a:off x="3435883" y="4407636"/>
            <a:ext cx="83707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/>
          <p:cNvSpPr/>
          <p:nvPr/>
        </p:nvSpPr>
        <p:spPr>
          <a:xfrm>
            <a:off x="1894821" y="2393178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3" name="Прямая соединительная линия 112"/>
          <p:cNvCxnSpPr/>
          <p:nvPr/>
        </p:nvCxnSpPr>
        <p:spPr>
          <a:xfrm>
            <a:off x="2017920" y="2459339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519954" y="23627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15" name="Прямая соединительная линия 114"/>
          <p:cNvCxnSpPr/>
          <p:nvPr/>
        </p:nvCxnSpPr>
        <p:spPr>
          <a:xfrm>
            <a:off x="2626227" y="4450967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6437264" y="3487153"/>
            <a:ext cx="60537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Прямая соединительная линия 119"/>
          <p:cNvCxnSpPr/>
          <p:nvPr/>
        </p:nvCxnSpPr>
        <p:spPr>
          <a:xfrm>
            <a:off x="6453096" y="2461361"/>
            <a:ext cx="58175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Овал 120"/>
          <p:cNvSpPr/>
          <p:nvPr/>
        </p:nvSpPr>
        <p:spPr>
          <a:xfrm>
            <a:off x="5543906" y="244356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Овал 121"/>
          <p:cNvSpPr/>
          <p:nvPr/>
        </p:nvSpPr>
        <p:spPr>
          <a:xfrm>
            <a:off x="5550444" y="3468799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3" name="Прямая соединительная линия 122"/>
          <p:cNvCxnSpPr/>
          <p:nvPr/>
        </p:nvCxnSpPr>
        <p:spPr>
          <a:xfrm flipH="1">
            <a:off x="5601826" y="2528529"/>
            <a:ext cx="613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Овал 123"/>
          <p:cNvSpPr/>
          <p:nvPr/>
        </p:nvSpPr>
        <p:spPr>
          <a:xfrm>
            <a:off x="7049499" y="3431724"/>
            <a:ext cx="114789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5" name="Прямая соединительная линия 124"/>
          <p:cNvCxnSpPr/>
          <p:nvPr/>
        </p:nvCxnSpPr>
        <p:spPr>
          <a:xfrm>
            <a:off x="5005458" y="3497885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4" name="Овал 133"/>
          <p:cNvSpPr/>
          <p:nvPr/>
        </p:nvSpPr>
        <p:spPr>
          <a:xfrm>
            <a:off x="7036616" y="2407033"/>
            <a:ext cx="114789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/>
          <p:cNvCxnSpPr/>
          <p:nvPr/>
        </p:nvCxnSpPr>
        <p:spPr>
          <a:xfrm>
            <a:off x="4992575" y="2473194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/>
          <p:nvPr/>
        </p:nvCxnSpPr>
        <p:spPr>
          <a:xfrm flipV="1">
            <a:off x="6458063" y="1468196"/>
            <a:ext cx="0" cy="100819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Прямая соединительная линия 137"/>
          <p:cNvCxnSpPr/>
          <p:nvPr/>
        </p:nvCxnSpPr>
        <p:spPr>
          <a:xfrm>
            <a:off x="6458051" y="3483656"/>
            <a:ext cx="12" cy="97883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Прямая со стрелкой 138"/>
          <p:cNvCxnSpPr/>
          <p:nvPr/>
        </p:nvCxnSpPr>
        <p:spPr>
          <a:xfrm>
            <a:off x="7106232" y="2550952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7078328" y="26220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099936" y="236339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5" name="Прямая со стрелкой 144"/>
          <p:cNvCxnSpPr/>
          <p:nvPr/>
        </p:nvCxnSpPr>
        <p:spPr>
          <a:xfrm>
            <a:off x="5573953" y="3572454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292080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5236662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011704" y="339588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9" name="Прямая со стрелкой 148"/>
          <p:cNvCxnSpPr/>
          <p:nvPr/>
        </p:nvCxnSpPr>
        <p:spPr>
          <a:xfrm>
            <a:off x="5587905" y="1556792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Прямая со стрелкой 149"/>
          <p:cNvCxnSpPr/>
          <p:nvPr/>
        </p:nvCxnSpPr>
        <p:spPr>
          <a:xfrm>
            <a:off x="557153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5707171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596702" y="25649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105084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5" name="Прямая со стрелкой 154"/>
          <p:cNvCxnSpPr/>
          <p:nvPr/>
        </p:nvCxnSpPr>
        <p:spPr>
          <a:xfrm>
            <a:off x="5057970" y="3365635"/>
            <a:ext cx="37409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/>
          <p:cNvSpPr txBox="1"/>
          <p:nvPr/>
        </p:nvSpPr>
        <p:spPr>
          <a:xfrm>
            <a:off x="4860032" y="28238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922053" y="2564904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292080" y="2751900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21108" y="250276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0" name="Прямая со стрелкой 159"/>
          <p:cNvCxnSpPr/>
          <p:nvPr/>
        </p:nvCxnSpPr>
        <p:spPr>
          <a:xfrm>
            <a:off x="5292080" y="3256518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5546565" y="25649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5064180" y="2622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5121674" y="26177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7" name="Прямая со стрелкой 166"/>
          <p:cNvCxnSpPr/>
          <p:nvPr/>
        </p:nvCxnSpPr>
        <p:spPr>
          <a:xfrm>
            <a:off x="6528564" y="2333610"/>
            <a:ext cx="42821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6444208" y="178667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6462687" y="155679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980589" y="178667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022176" y="155679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72" name="Прямая со стрелкой 171"/>
          <p:cNvCxnSpPr/>
          <p:nvPr/>
        </p:nvCxnSpPr>
        <p:spPr>
          <a:xfrm>
            <a:off x="7035348" y="2319755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/>
          <p:cNvSpPr txBox="1"/>
          <p:nvPr/>
        </p:nvSpPr>
        <p:spPr>
          <a:xfrm>
            <a:off x="3549374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Заголовок 1"/>
          <p:cNvSpPr txBox="1">
            <a:spLocks/>
          </p:cNvSpPr>
          <p:nvPr/>
        </p:nvSpPr>
        <p:spPr>
          <a:xfrm>
            <a:off x="179512" y="4725144"/>
            <a:ext cx="885596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Уравнения передачи в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Заголовок 1"/>
              <p:cNvSpPr txBox="1">
                <a:spLocks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75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Заголовок 1"/>
              <p:cNvSpPr txBox="1">
                <a:spLocks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7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7" name="Заголовок 1"/>
          <p:cNvSpPr txBox="1">
            <a:spLocks/>
          </p:cNvSpPr>
          <p:nvPr/>
        </p:nvSpPr>
        <p:spPr>
          <a:xfrm>
            <a:off x="4422513" y="5428191"/>
            <a:ext cx="1589647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741060" y="560464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419872" y="56041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40496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943229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024010" y="52541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2857002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2024010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2870857" y="56697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3679533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3608847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5071528" y="5590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7807832" y="559026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5319129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5321862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6388788" y="524032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235635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6402643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235635" y="56559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8044311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8044972" y="56169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5383409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9" name="TextBox 198"/>
          <p:cNvSpPr txBox="1"/>
          <p:nvPr/>
        </p:nvSpPr>
        <p:spPr>
          <a:xfrm>
            <a:off x="5377943" y="56473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0" name="TextBox 199"/>
          <p:cNvSpPr txBox="1"/>
          <p:nvPr/>
        </p:nvSpPr>
        <p:spPr>
          <a:xfrm>
            <a:off x="6447602" y="524563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1" name="TextBox 200"/>
          <p:cNvSpPr txBox="1"/>
          <p:nvPr/>
        </p:nvSpPr>
        <p:spPr>
          <a:xfrm>
            <a:off x="7294449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2" name="TextBox 201"/>
          <p:cNvSpPr txBox="1"/>
          <p:nvPr/>
        </p:nvSpPr>
        <p:spPr>
          <a:xfrm>
            <a:off x="6461457" y="56499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3" name="TextBox 202"/>
          <p:cNvSpPr txBox="1"/>
          <p:nvPr/>
        </p:nvSpPr>
        <p:spPr>
          <a:xfrm>
            <a:off x="7293788" y="56612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4" name="TextBox 203"/>
          <p:cNvSpPr txBox="1"/>
          <p:nvPr/>
        </p:nvSpPr>
        <p:spPr>
          <a:xfrm>
            <a:off x="8089270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7984086" y="56222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741721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3461437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5148064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7840070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59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87540" y="44624"/>
            <a:ext cx="8676456" cy="246341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законов Кирхгоффа: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en-US" sz="2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en-US" sz="2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33065" y="388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51720" y="37695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74912" y="3855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3728" y="74554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27404" y="10970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30614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88767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79512" y="1844824"/>
            <a:ext cx="8676456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 имеем: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Заголовок 1"/>
              <p:cNvSpPr txBox="1">
                <a:spLocks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35214" y="233502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27220" y="23627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23353" y="276810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418164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51156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418164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5011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4092" y="275048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77000" y="235742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3133" y="276279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26379" y="23851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873226" y="23825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040234" y="27894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3226" y="280075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085193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32040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099048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931379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Заголовок 1"/>
              <p:cNvSpPr txBox="1">
                <a:spLocks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4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/>
          <p:cNvSpPr txBox="1"/>
          <p:nvPr/>
        </p:nvSpPr>
        <p:spPr>
          <a:xfrm>
            <a:off x="3596783" y="327047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92916" y="36758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96772" y="33279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16290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74346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15728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53704" y="37553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489046" y="37605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7022" y="3769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92246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1194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47102" y="37600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47102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076422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Заголовок 1"/>
          <p:cNvSpPr txBox="1">
            <a:spLocks/>
          </p:cNvSpPr>
          <p:nvPr/>
        </p:nvSpPr>
        <p:spPr>
          <a:xfrm>
            <a:off x="35496" y="4581128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при ПОСЛЕДОВАТЕЛЬНОМ регулярном соединении ЧП матрица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равна сумме матриц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соединяемых 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Заголовок 1"/>
              <p:cNvSpPr txBox="1">
                <a:spLocks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z</m:t>
                    </m:r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z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z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…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z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  <a:blipFill rotWithShape="1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/>
          <p:cNvSpPr txBox="1"/>
          <p:nvPr/>
        </p:nvSpPr>
        <p:spPr>
          <a:xfrm>
            <a:off x="3594992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202160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56919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364088" y="556734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905355" y="7369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960114" y="7369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35132" y="14570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96495" y="146562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843808" y="146562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Прямоугольник 65"/>
              <p:cNvSpPr/>
              <p:nvPr/>
            </p:nvSpPr>
            <p:spPr>
              <a:xfrm>
                <a:off x="5618546" y="3019353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6" name="Прямоугольник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546" y="3019353"/>
                <a:ext cx="37702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Прямоугольник 66"/>
              <p:cNvSpPr/>
              <p:nvPr/>
            </p:nvSpPr>
            <p:spPr>
              <a:xfrm>
                <a:off x="2940395" y="3016620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7" name="Прямоугольник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95" y="3016620"/>
                <a:ext cx="377026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Прямоугольник 67"/>
              <p:cNvSpPr/>
              <p:nvPr/>
            </p:nvSpPr>
            <p:spPr>
              <a:xfrm>
                <a:off x="3762926" y="3911159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8" name="Прямоугольник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26" y="3911159"/>
                <a:ext cx="377026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/>
          <p:cNvSpPr txBox="1"/>
          <p:nvPr/>
        </p:nvSpPr>
        <p:spPr>
          <a:xfrm>
            <a:off x="1074051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891116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709780" y="33265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085173" y="69269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893849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07047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090639" y="105599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876127" y="106659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693192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71318" y="142663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889982" y="142715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95925" y="142715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79512" y="44623"/>
            <a:ext cx="8676456" cy="31683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Электромагнитное состояние ЧП задаётся входными и выходными напряжениями и токами: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ru-RU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соответственно.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Два из этих параметров всегда исходные, ещё два – зависимые.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Для линейного ЧП Зависимость между ними можно выразить с помощью системы двух линейных уравнений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(Для нелинейных же ЧП зависимость будет носить более сложный характер)</a:t>
            </a:r>
            <a:r>
              <a:rPr lang="ru-RU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400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32" y="3214881"/>
            <a:ext cx="96845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Существует 6 основных форм математического описания ЧП:</a:t>
            </a: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  <a:endParaRPr lang="en-US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8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● </a:t>
            </a:r>
            <a:r>
              <a:rPr lang="ru-RU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через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ru-RU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-параметры</a:t>
            </a:r>
          </a:p>
        </p:txBody>
      </p:sp>
    </p:spTree>
    <p:extLst>
      <p:ext uri="{BB962C8B-B14F-4D97-AF65-F5344CB8AC3E}">
        <p14:creationId xmlns:p14="http://schemas.microsoft.com/office/powerpoint/2010/main" val="13379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956" y="-290439"/>
            <a:ext cx="6603090" cy="102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Последовательно</a:t>
            </a:r>
            <a:r>
              <a:rPr lang="en-US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</a:t>
            </a:r>
            <a:endParaRPr lang="ru-RU" sz="32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40000"/>
              </a:lnSpc>
            </a:pPr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параллельное соединение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4081959" y="3219363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3412910" y="3438391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144647" y="3513782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71851" y="1275147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3426260" y="3473298"/>
            <a:ext cx="6490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192087" y="1569566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Овал 12"/>
          <p:cNvSpPr/>
          <p:nvPr/>
        </p:nvSpPr>
        <p:spPr>
          <a:xfrm>
            <a:off x="3436080" y="143278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443792" y="244090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2613517" y="1468422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3436676" y="2476534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2627784" y="1457643"/>
            <a:ext cx="0" cy="100819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flipH="1">
            <a:off x="3457507" y="2514674"/>
            <a:ext cx="613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>
            <a:off x="2627772" y="3473103"/>
            <a:ext cx="12" cy="97883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1907704" y="3417869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2025460" y="3484030"/>
            <a:ext cx="60537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11965" y="1371211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67667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69613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2047852" y="2315861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03836" y="18118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48623" y="156210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5" name="Прямая со стрелкой 34"/>
          <p:cNvCxnSpPr/>
          <p:nvPr/>
        </p:nvCxnSpPr>
        <p:spPr>
          <a:xfrm>
            <a:off x="1971109" y="255104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75656" y="26221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8" name="Прямая со стрелкой 37"/>
          <p:cNvCxnSpPr/>
          <p:nvPr/>
        </p:nvCxnSpPr>
        <p:spPr>
          <a:xfrm>
            <a:off x="3473006" y="3559161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20723" y="36303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45700" y="338470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719877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661724" y="34296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3" name="Прямая со стрелкой 42"/>
          <p:cNvCxnSpPr/>
          <p:nvPr/>
        </p:nvCxnSpPr>
        <p:spPr>
          <a:xfrm>
            <a:off x="348999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345982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08003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6" name="Прямая со стрелкой 45"/>
          <p:cNvCxnSpPr/>
          <p:nvPr/>
        </p:nvCxnSpPr>
        <p:spPr>
          <a:xfrm>
            <a:off x="3534296" y="3307385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90280" y="28033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603571" y="26150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665118" y="260581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31675" y="256424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4" name="Прямая со стрелкой 53"/>
          <p:cNvCxnSpPr/>
          <p:nvPr/>
        </p:nvCxnSpPr>
        <p:spPr>
          <a:xfrm>
            <a:off x="3484128" y="1570588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431845" y="16722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6822" y="1426631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686701" y="14715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Овал 60"/>
          <p:cNvSpPr/>
          <p:nvPr/>
        </p:nvSpPr>
        <p:spPr>
          <a:xfrm>
            <a:off x="3435883" y="4407636"/>
            <a:ext cx="83707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1894821" y="2393178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3" name="Прямая соединительная линия 62"/>
          <p:cNvCxnSpPr/>
          <p:nvPr/>
        </p:nvCxnSpPr>
        <p:spPr>
          <a:xfrm>
            <a:off x="2017920" y="2459339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519954" y="23627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>
            <a:off x="2626227" y="4450967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549374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4997432" y="3461950"/>
            <a:ext cx="5784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4987598" y="4453700"/>
            <a:ext cx="5784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/>
          <p:nvPr/>
        </p:nvCxnSpPr>
        <p:spPr>
          <a:xfrm>
            <a:off x="4962892" y="1470929"/>
            <a:ext cx="65553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5000243" y="2479041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Овал 108"/>
          <p:cNvSpPr/>
          <p:nvPr/>
        </p:nvSpPr>
        <p:spPr>
          <a:xfrm>
            <a:off x="5490331" y="342631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/>
          <p:cNvSpPr/>
          <p:nvPr/>
        </p:nvSpPr>
        <p:spPr>
          <a:xfrm>
            <a:off x="5490331" y="4415333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>
            <a:off x="5522062" y="1435295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/>
          <p:cNvSpPr/>
          <p:nvPr/>
        </p:nvSpPr>
        <p:spPr>
          <a:xfrm>
            <a:off x="5535917" y="2443407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/>
          <p:cNvSpPr/>
          <p:nvPr/>
        </p:nvSpPr>
        <p:spPr>
          <a:xfrm>
            <a:off x="6797597" y="342130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/>
          <p:cNvSpPr/>
          <p:nvPr/>
        </p:nvSpPr>
        <p:spPr>
          <a:xfrm>
            <a:off x="6773908" y="245224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5" name="Прямая соединительная линия 114"/>
          <p:cNvCxnSpPr/>
          <p:nvPr/>
        </p:nvCxnSpPr>
        <p:spPr>
          <a:xfrm>
            <a:off x="5615158" y="2503534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Прямая соединительная линия 115"/>
          <p:cNvCxnSpPr>
            <a:stCxn id="109" idx="7"/>
            <a:endCxn id="114" idx="3"/>
          </p:cNvCxnSpPr>
          <p:nvPr/>
        </p:nvCxnSpPr>
        <p:spPr>
          <a:xfrm flipV="1">
            <a:off x="5563944" y="2515218"/>
            <a:ext cx="1222594" cy="92190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>
            <a:stCxn id="110" idx="7"/>
          </p:cNvCxnSpPr>
          <p:nvPr/>
        </p:nvCxnSpPr>
        <p:spPr>
          <a:xfrm flipV="1">
            <a:off x="5563944" y="3501009"/>
            <a:ext cx="1246907" cy="9251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Прямая соединительная линия 117"/>
          <p:cNvCxnSpPr/>
          <p:nvPr/>
        </p:nvCxnSpPr>
        <p:spPr>
          <a:xfrm>
            <a:off x="5625584" y="1498639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Овал 118"/>
          <p:cNvSpPr/>
          <p:nvPr/>
        </p:nvSpPr>
        <p:spPr>
          <a:xfrm>
            <a:off x="7417072" y="2420888"/>
            <a:ext cx="12501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Овал 119"/>
          <p:cNvSpPr/>
          <p:nvPr/>
        </p:nvSpPr>
        <p:spPr>
          <a:xfrm>
            <a:off x="7401443" y="3413813"/>
            <a:ext cx="120645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1" name="Прямая соединительная линия 120"/>
          <p:cNvCxnSpPr/>
          <p:nvPr/>
        </p:nvCxnSpPr>
        <p:spPr>
          <a:xfrm>
            <a:off x="6801406" y="2487684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>
            <a:off x="6812528" y="3467437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3" name="Прямая со стрелкой 122"/>
          <p:cNvCxnSpPr/>
          <p:nvPr/>
        </p:nvCxnSpPr>
        <p:spPr>
          <a:xfrm>
            <a:off x="5020130" y="1354623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818183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5" name="Прямая со стрелкой 124"/>
          <p:cNvCxnSpPr/>
          <p:nvPr/>
        </p:nvCxnSpPr>
        <p:spPr>
          <a:xfrm>
            <a:off x="6779049" y="2351613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546659" y="18475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5063052" y="648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8" name="Прямая со стрелкой 127"/>
          <p:cNvCxnSpPr/>
          <p:nvPr/>
        </p:nvCxnSpPr>
        <p:spPr>
          <a:xfrm>
            <a:off x="7469545" y="2584068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7419995" y="26274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450087" y="236546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1" name="Прямая со стрелкой 130"/>
          <p:cNvCxnSpPr/>
          <p:nvPr/>
        </p:nvCxnSpPr>
        <p:spPr>
          <a:xfrm>
            <a:off x="5555772" y="3578325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5004048" y="36494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5034140" y="33874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234778" y="344027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277004" y="345153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6" name="Прямая со стрелкой 135"/>
          <p:cNvCxnSpPr/>
          <p:nvPr/>
        </p:nvCxnSpPr>
        <p:spPr>
          <a:xfrm>
            <a:off x="5007571" y="3337828"/>
            <a:ext cx="31538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786142" y="280606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816585" y="257618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5046464" y="26177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4985578" y="260920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590957" y="1598357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2" name="Прямая со стрелкой 141"/>
          <p:cNvCxnSpPr/>
          <p:nvPr/>
        </p:nvCxnSpPr>
        <p:spPr>
          <a:xfrm>
            <a:off x="5566894" y="1580055"/>
            <a:ext cx="6721" cy="83155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015170" y="169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5045262" y="142936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5301981" y="149346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6" name="Прямая со стрелкой 145"/>
          <p:cNvCxnSpPr/>
          <p:nvPr/>
        </p:nvCxnSpPr>
        <p:spPr>
          <a:xfrm>
            <a:off x="5506222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5436096" y="836712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5679083" y="648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9" name="Прямая со стрелкой 148"/>
          <p:cNvCxnSpPr/>
          <p:nvPr/>
        </p:nvCxnSpPr>
        <p:spPr>
          <a:xfrm>
            <a:off x="5340720" y="3340404"/>
            <a:ext cx="34691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322523" y="2808638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352966" y="257875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5521959" y="261177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5580963" y="262032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4" name="Прямая со стрелкой 153"/>
          <p:cNvCxnSpPr/>
          <p:nvPr/>
        </p:nvCxnSpPr>
        <p:spPr>
          <a:xfrm>
            <a:off x="7247418" y="2348880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7164288" y="18586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196088" y="160109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Прямоугольник 156"/>
          <p:cNvSpPr/>
          <p:nvPr/>
        </p:nvSpPr>
        <p:spPr>
          <a:xfrm>
            <a:off x="7331119" y="1839515"/>
            <a:ext cx="3994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dirty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58" name="Заголовок 1"/>
          <p:cNvSpPr txBox="1">
            <a:spLocks/>
          </p:cNvSpPr>
          <p:nvPr/>
        </p:nvSpPr>
        <p:spPr>
          <a:xfrm>
            <a:off x="179512" y="4725144"/>
            <a:ext cx="885596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Уравнения передачи в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Заголовок 1"/>
              <p:cNvSpPr txBox="1">
                <a:spLocks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5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0" name="Заголовок 1"/>
              <p:cNvSpPr txBox="1">
                <a:spLocks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6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1" name="Заголовок 1"/>
          <p:cNvSpPr txBox="1">
            <a:spLocks/>
          </p:cNvSpPr>
          <p:nvPr/>
        </p:nvSpPr>
        <p:spPr>
          <a:xfrm>
            <a:off x="4422513" y="5428191"/>
            <a:ext cx="1589647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741060" y="560464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503002" y="56041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940496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943229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2065575" y="52541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2898567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2051720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2919210" y="56697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3679533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3707904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085383" y="5590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891623" y="559026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319129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5321862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6431014" y="524032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277861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6444869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7277861" y="56559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8086537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087198" y="56169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5383409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5265031" y="56473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6489828" y="524563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336675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503683" y="56499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7" name="TextBox 186"/>
          <p:cNvSpPr txBox="1"/>
          <p:nvPr/>
        </p:nvSpPr>
        <p:spPr>
          <a:xfrm>
            <a:off x="7336014" y="56612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8131496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8137152" y="56222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41721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3503002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2" name="TextBox 191"/>
          <p:cNvSpPr txBox="1"/>
          <p:nvPr/>
        </p:nvSpPr>
        <p:spPr>
          <a:xfrm>
            <a:off x="5148064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7882296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4862162" y="59211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5481090" y="601524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87540" y="341046"/>
            <a:ext cx="8676456" cy="1791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законов Кирхгоффа: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’+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0775" y="3519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9430" y="32426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622" y="3519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068969" y="10970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72179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30332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79512" y="1844824"/>
            <a:ext cx="8676456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 имеем: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Заголовок 1"/>
              <p:cNvSpPr txBox="1">
                <a:spLocks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H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4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35214" y="233502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27220" y="23627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3353" y="276810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8164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51156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418164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65011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4092" y="275048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77000" y="235742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473133" y="276279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026379" y="23851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3226" y="23825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040234" y="27894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73226" y="280075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5193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32040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99048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31379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Заголовок 1"/>
              <p:cNvSpPr txBox="1">
                <a:spLocks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H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3596783" y="327047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92916" y="36758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96772" y="33279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16290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4346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015728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353704" y="37553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489046" y="37605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7022" y="3769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92246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194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47102" y="37600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547102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76422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Заголовок 1"/>
          <p:cNvSpPr txBox="1">
            <a:spLocks/>
          </p:cNvSpPr>
          <p:nvPr/>
        </p:nvSpPr>
        <p:spPr>
          <a:xfrm>
            <a:off x="35496" y="4581128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при последовательно-параллельном регулярном соединении ЧП матрица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равна сумме матриц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соединяемых 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Заголовок 1"/>
              <p:cNvSpPr txBox="1">
                <a:spLocks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…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H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4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  <a:blipFill rotWithShape="1"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3594992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02160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256919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64088" y="556734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Прямоугольник 59"/>
              <p:cNvSpPr/>
              <p:nvPr/>
            </p:nvSpPr>
            <p:spPr>
              <a:xfrm>
                <a:off x="265375" y="2996952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60" name="Прямоугольник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75" y="2996952"/>
                <a:ext cx="37702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/>
          <p:cNvSpPr txBox="1"/>
          <p:nvPr/>
        </p:nvSpPr>
        <p:spPr>
          <a:xfrm>
            <a:off x="1087906" y="324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901104" y="324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27502" y="31093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87906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01104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23635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071318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07704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713647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055114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74912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933065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79430" y="145434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901961" y="145176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57381" y="145434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13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-1179512"/>
            <a:ext cx="12025336" cy="29623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956" y="-290439"/>
            <a:ext cx="7590539" cy="1027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Параллельно</a:t>
            </a:r>
            <a:r>
              <a:rPr lang="en-US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-</a:t>
            </a:r>
            <a:endParaRPr lang="ru-RU" sz="3200" b="1" dirty="0" smtClean="0">
              <a:solidFill>
                <a:schemeClr val="bg1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lnSpc>
                <a:spcPct val="40000"/>
              </a:lnSpc>
            </a:pPr>
            <a:r>
              <a:rPr lang="ru-RU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последовательное соединение 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4974393" y="4453700"/>
            <a:ext cx="150025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4961220" y="1470929"/>
            <a:ext cx="151526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5519359" y="4415333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5522062" y="1435295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511965" y="1371211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69613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3" name="Прямая со стрелкой 12"/>
          <p:cNvCxnSpPr/>
          <p:nvPr/>
        </p:nvCxnSpPr>
        <p:spPr>
          <a:xfrm>
            <a:off x="5076056" y="1340109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92357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4378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989534" y="364946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15170" y="169139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45262" y="142936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301981" y="149346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08104" y="836712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65598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67840" y="1787330"/>
            <a:ext cx="399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6437264" y="3487153"/>
            <a:ext cx="60537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6453096" y="2461361"/>
            <a:ext cx="58175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Овал 24"/>
          <p:cNvSpPr/>
          <p:nvPr/>
        </p:nvSpPr>
        <p:spPr>
          <a:xfrm>
            <a:off x="5543906" y="244356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5550444" y="3468799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flipH="1">
            <a:off x="5601826" y="2528529"/>
            <a:ext cx="613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Овал 27"/>
          <p:cNvSpPr/>
          <p:nvPr/>
        </p:nvSpPr>
        <p:spPr>
          <a:xfrm>
            <a:off x="7049499" y="3431724"/>
            <a:ext cx="114789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Прямая соединительная линия 28"/>
          <p:cNvCxnSpPr/>
          <p:nvPr/>
        </p:nvCxnSpPr>
        <p:spPr>
          <a:xfrm>
            <a:off x="5005458" y="3497885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>
            <a:off x="7036616" y="2407033"/>
            <a:ext cx="114789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4992575" y="2473194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flipV="1">
            <a:off x="6458063" y="1468196"/>
            <a:ext cx="0" cy="100819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>
            <a:off x="6458051" y="3483656"/>
            <a:ext cx="12" cy="97883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 стрелкой 33"/>
          <p:cNvCxnSpPr/>
          <p:nvPr/>
        </p:nvCxnSpPr>
        <p:spPr>
          <a:xfrm>
            <a:off x="7106232" y="2550952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78328" y="262209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099936" y="236339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7" name="Прямая со стрелкой 36"/>
          <p:cNvCxnSpPr/>
          <p:nvPr/>
        </p:nvCxnSpPr>
        <p:spPr>
          <a:xfrm>
            <a:off x="5573953" y="3572454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92080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236662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011704" y="339588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1" name="Прямая со стрелкой 40"/>
          <p:cNvCxnSpPr/>
          <p:nvPr/>
        </p:nvCxnSpPr>
        <p:spPr>
          <a:xfrm>
            <a:off x="5587905" y="1556792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/>
          <p:nvPr/>
        </p:nvCxnSpPr>
        <p:spPr>
          <a:xfrm>
            <a:off x="557153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707171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96702" y="25649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105084" y="64971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6" name="Прямая со стрелкой 45"/>
          <p:cNvCxnSpPr/>
          <p:nvPr/>
        </p:nvCxnSpPr>
        <p:spPr>
          <a:xfrm>
            <a:off x="5057970" y="3365635"/>
            <a:ext cx="37409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860032" y="282381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922053" y="2564904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92080" y="2751900"/>
            <a:ext cx="758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321108" y="250276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1" name="Прямая со стрелкой 50"/>
          <p:cNvCxnSpPr/>
          <p:nvPr/>
        </p:nvCxnSpPr>
        <p:spPr>
          <a:xfrm>
            <a:off x="5292080" y="3256518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546565" y="25649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64180" y="262239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21674" y="26177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5" name="Прямая со стрелкой 54"/>
          <p:cNvCxnSpPr/>
          <p:nvPr/>
        </p:nvCxnSpPr>
        <p:spPr>
          <a:xfrm>
            <a:off x="6528564" y="2333610"/>
            <a:ext cx="428210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444208" y="178667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462687" y="155679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980589" y="178667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22176" y="155679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0" name="Прямая со стрелкой 59"/>
          <p:cNvCxnSpPr/>
          <p:nvPr/>
        </p:nvCxnSpPr>
        <p:spPr>
          <a:xfrm>
            <a:off x="7035348" y="2319755"/>
            <a:ext cx="461749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Прямоугольник 60"/>
          <p:cNvSpPr/>
          <p:nvPr/>
        </p:nvSpPr>
        <p:spPr>
          <a:xfrm>
            <a:off x="4081959" y="3219363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3412910" y="3438391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TextBox 62"/>
          <p:cNvSpPr txBox="1"/>
          <p:nvPr/>
        </p:nvSpPr>
        <p:spPr>
          <a:xfrm>
            <a:off x="4103082" y="3472217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Прямоугольник 63"/>
          <p:cNvSpPr/>
          <p:nvPr/>
        </p:nvSpPr>
        <p:spPr>
          <a:xfrm>
            <a:off x="4071851" y="1275147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/>
          <p:cNvSpPr/>
          <p:nvPr/>
        </p:nvSpPr>
        <p:spPr>
          <a:xfrm>
            <a:off x="3425916" y="441282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>
            <a:off x="3426260" y="3473298"/>
            <a:ext cx="6490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>
            <a:off x="3446510" y="4453700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150522" y="1528001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Овал 68"/>
          <p:cNvSpPr/>
          <p:nvPr/>
        </p:nvSpPr>
        <p:spPr>
          <a:xfrm>
            <a:off x="3443792" y="1432788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3443792" y="244090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1" name="Прямая соединительная линия 70"/>
          <p:cNvCxnSpPr/>
          <p:nvPr/>
        </p:nvCxnSpPr>
        <p:spPr>
          <a:xfrm>
            <a:off x="3449088" y="1468422"/>
            <a:ext cx="61143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3436676" y="2476534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Овал 72"/>
          <p:cNvSpPr/>
          <p:nvPr/>
        </p:nvSpPr>
        <p:spPr>
          <a:xfrm>
            <a:off x="2141859" y="2419212"/>
            <a:ext cx="86243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Овал 73"/>
          <p:cNvSpPr/>
          <p:nvPr/>
        </p:nvSpPr>
        <p:spPr>
          <a:xfrm>
            <a:off x="2155714" y="337967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5" name="Прямая соединительная линия 74"/>
          <p:cNvCxnSpPr>
            <a:stCxn id="73" idx="7"/>
            <a:endCxn id="69" idx="3"/>
          </p:cNvCxnSpPr>
          <p:nvPr/>
        </p:nvCxnSpPr>
        <p:spPr>
          <a:xfrm flipV="1">
            <a:off x="2215472" y="1495758"/>
            <a:ext cx="1240950" cy="93327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>
            <a:off x="2229622" y="2490933"/>
            <a:ext cx="1226800" cy="98236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flipV="1">
            <a:off x="2241573" y="2498415"/>
            <a:ext cx="1212649" cy="90287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>
            <a:endCxn id="65" idx="1"/>
          </p:cNvCxnSpPr>
          <p:nvPr/>
        </p:nvCxnSpPr>
        <p:spPr>
          <a:xfrm>
            <a:off x="2231036" y="3467348"/>
            <a:ext cx="1207510" cy="9562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Овал 78"/>
          <p:cNvSpPr/>
          <p:nvPr/>
        </p:nvSpPr>
        <p:spPr>
          <a:xfrm>
            <a:off x="1473774" y="2389905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1487629" y="3342597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Прямая соединительная линия 80"/>
          <p:cNvCxnSpPr/>
          <p:nvPr/>
        </p:nvCxnSpPr>
        <p:spPr>
          <a:xfrm>
            <a:off x="1599606" y="2456715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>
            <a:off x="1610728" y="3408758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486137" y="3317168"/>
            <a:ext cx="461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5400" b="1" baseline="-25000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4" name="Прямая со стрелкой 83"/>
          <p:cNvCxnSpPr/>
          <p:nvPr/>
        </p:nvCxnSpPr>
        <p:spPr>
          <a:xfrm>
            <a:off x="1706386" y="2315861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562370" y="181180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592643" y="1576617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7" name="Прямая со стрелкой 86"/>
          <p:cNvCxnSpPr/>
          <p:nvPr/>
        </p:nvCxnSpPr>
        <p:spPr>
          <a:xfrm>
            <a:off x="1539061" y="2551049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43608" y="262218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89" name="Прямая со стрелкой 88"/>
          <p:cNvCxnSpPr/>
          <p:nvPr/>
        </p:nvCxnSpPr>
        <p:spPr>
          <a:xfrm>
            <a:off x="3473006" y="3559161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420723" y="36303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445700" y="338470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719877" y="34290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61724" y="34296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4" name="Прямая со стрелкой 93"/>
          <p:cNvCxnSpPr/>
          <p:nvPr/>
        </p:nvCxnSpPr>
        <p:spPr>
          <a:xfrm>
            <a:off x="3489998" y="134076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345982" y="83671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6" name="Прямая со стрелкой 95"/>
          <p:cNvCxnSpPr/>
          <p:nvPr/>
        </p:nvCxnSpPr>
        <p:spPr>
          <a:xfrm>
            <a:off x="3534296" y="3307385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390280" y="280332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3603571" y="26150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665118" y="262032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31675" y="255018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01" name="Прямая со стрелкой 100"/>
          <p:cNvCxnSpPr/>
          <p:nvPr/>
        </p:nvCxnSpPr>
        <p:spPr>
          <a:xfrm>
            <a:off x="3484128" y="1570588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431845" y="167223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456822" y="1426631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3686701" y="14715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85173" y="23627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2" name="Заголовок 1"/>
          <p:cNvSpPr txBox="1">
            <a:spLocks/>
          </p:cNvSpPr>
          <p:nvPr/>
        </p:nvSpPr>
        <p:spPr>
          <a:xfrm>
            <a:off x="179512" y="4725144"/>
            <a:ext cx="8855968" cy="64807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Уравнения передачи в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-параметрах: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Заголовок 1"/>
              <p:cNvSpPr txBox="1">
                <a:spLocks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4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56" y="5212167"/>
                <a:ext cx="4554252" cy="1141451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Заголовок 1"/>
              <p:cNvSpPr txBox="1">
                <a:spLocks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  <m:r>
                                  <a:rPr lang="en-US" sz="2800" b="1" i="1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ambria Math"/>
                                    <a:cs typeface="Courier New" pitchFamily="49" charset="0"/>
                                  </a:rPr>
                                  <m:t>′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44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244" y="5208989"/>
                <a:ext cx="4554252" cy="1141451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Заголовок 1"/>
          <p:cNvSpPr txBox="1">
            <a:spLocks/>
          </p:cNvSpPr>
          <p:nvPr/>
        </p:nvSpPr>
        <p:spPr>
          <a:xfrm>
            <a:off x="4422513" y="5428191"/>
            <a:ext cx="1589647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741060" y="560464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3419872" y="56041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940496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43229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024010" y="52541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2857002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024010" y="565851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2870857" y="566979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3679533" y="525160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608847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5071528" y="5590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7807832" y="559026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5319129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5321862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388788" y="524032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7235635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6402643" y="56446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235635" y="565593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8044311" y="523774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8044972" y="561695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5383409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377943" y="564739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447602" y="524563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294449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6461457" y="56499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7293788" y="56612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8089270" y="522920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7984086" y="562225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741721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461437" y="518490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5148064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7840070" y="517104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389429" y="60683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3566621" y="66498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4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87540" y="341046"/>
            <a:ext cx="8676456" cy="17918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 законов Кирхгоффа:</a:t>
            </a:r>
          </a:p>
          <a:p>
            <a:pPr algn="just"/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 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’</a:t>
            </a:r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 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 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0775" y="3519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79430" y="32426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02622" y="35197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68969" y="109703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72179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0332" y="110558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Заголовок 1"/>
          <p:cNvSpPr txBox="1">
            <a:spLocks/>
          </p:cNvSpPr>
          <p:nvPr/>
        </p:nvSpPr>
        <p:spPr>
          <a:xfrm>
            <a:off x="35496" y="4581128"/>
            <a:ext cx="9144000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при параллельно-последовательном регулярном соединении ЧП матрица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равна сумме матриц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-параметров соединяемых ЧП: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Заголовок 1"/>
              <p:cNvSpPr txBox="1">
                <a:spLocks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F</m:t>
                    </m:r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F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F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 +</m:t>
                    </m:r>
                  </m:oMath>
                </a14:m>
                <a:r>
                  <a:rPr lang="en-US" sz="28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…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+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ourier New" pitchFamily="49" charset="0"/>
                        <a:cs typeface="Courier New" pitchFamily="49" charset="0"/>
                      </a:rPr>
                      <m:t>F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48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792" y="5239877"/>
                <a:ext cx="5850396" cy="1141451"/>
              </a:xfrm>
              <a:prstGeom prst="rect">
                <a:avLst/>
              </a:prstGeom>
              <a:blipFill rotWithShape="1"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Box 48"/>
          <p:cNvSpPr txBox="1"/>
          <p:nvPr/>
        </p:nvSpPr>
        <p:spPr>
          <a:xfrm>
            <a:off x="3594992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202160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256919" y="55700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64088" y="556734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N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87906" y="324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901104" y="32478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27502" y="310934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87906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01104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23635" y="106711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71318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07704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713647" y="69321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055114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874912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33065" y="70655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79430" y="145434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901961" y="145176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57381" y="145434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Заголовок 1"/>
          <p:cNvSpPr txBox="1">
            <a:spLocks/>
          </p:cNvSpPr>
          <p:nvPr/>
        </p:nvSpPr>
        <p:spPr>
          <a:xfrm>
            <a:off x="179512" y="1844824"/>
            <a:ext cx="8676456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Тогда имеем: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Заголовок 1"/>
              <p:cNvSpPr txBox="1">
                <a:spLocks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ru-RU" sz="28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 smtClean="0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ru-RU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i="0" baseline="-2500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ru-RU" sz="28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800" b="1" i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ru-RU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22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ru-RU" sz="2800" b="1" i="1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ru-RU" sz="2800" b="1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U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sz="2800" b="1" i="0" dirty="0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i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ourier New" pitchFamily="49" charset="0"/>
                                  <a:cs typeface="Courier New" pitchFamily="49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  <m:r>
                      <a:rPr lang="ru-RU" sz="2800" b="1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=</m:t>
                    </m:r>
                  </m:oMath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7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962" y="2348881"/>
                <a:ext cx="9378788" cy="117129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35214" y="233502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827220" y="23627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823353" y="276810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418164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51156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418164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65011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24092" y="275048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477000" y="235742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473133" y="276279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026379" y="23851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873226" y="23825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040234" y="27894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873226" y="280075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085193" y="239044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932040" y="23878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4099048" y="27947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31379" y="28060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Заголовок 1"/>
              <p:cNvSpPr txBox="1">
                <a:spLocks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u-RU" sz="2800" b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r>
                        <a:rPr lang="ru-RU" sz="2800" b="1" i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F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0" i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.</m:t>
                      </m:r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8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36" y="2933328"/>
                <a:ext cx="8267752" cy="1503784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TextBox 89"/>
          <p:cNvSpPr txBox="1"/>
          <p:nvPr/>
        </p:nvSpPr>
        <p:spPr>
          <a:xfrm>
            <a:off x="3596783" y="327047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592916" y="3675835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2296772" y="33279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016290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074346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015728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353704" y="375536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489046" y="37605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827022" y="376987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492246" y="33285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801194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47102" y="376001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547102" y="33378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076422" y="37460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Прямоугольник 103"/>
              <p:cNvSpPr/>
              <p:nvPr/>
            </p:nvSpPr>
            <p:spPr>
              <a:xfrm>
                <a:off x="5618546" y="3019353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4" name="Прямоугольник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546" y="3019353"/>
                <a:ext cx="377026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Прямоугольник 104"/>
              <p:cNvSpPr/>
              <p:nvPr/>
            </p:nvSpPr>
            <p:spPr>
              <a:xfrm>
                <a:off x="2940395" y="3016620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5" name="Прямоугольник 10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395" y="3016620"/>
                <a:ext cx="377026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Прямоугольник 105"/>
              <p:cNvSpPr/>
              <p:nvPr/>
            </p:nvSpPr>
            <p:spPr>
              <a:xfrm>
                <a:off x="3762926" y="3911159"/>
                <a:ext cx="377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′</m:t>
                      </m:r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106" name="Прямоугольник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926" y="3911159"/>
                <a:ext cx="377026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04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9512" y="1772816"/>
            <a:ext cx="8784976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Все формулы нахождения матриц сложных ЧП справедливы лишь в случае выполнения условий регулярности их соединений.</a:t>
            </a:r>
          </a:p>
        </p:txBody>
      </p:sp>
      <p:sp>
        <p:nvSpPr>
          <p:cNvPr id="6" name="Прямоугольник 5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ый треугольник 6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59969" y="116632"/>
            <a:ext cx="7394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Регулярность соединения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395536" y="3068960"/>
            <a:ext cx="8352928" cy="1944216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Соединение ЧП регулярно в случае, когда токи в первичных и вторичных зажимах ЧП равны по величине и обратны по направлению.</a:t>
            </a:r>
          </a:p>
          <a:p>
            <a:pPr algn="just"/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179512" y="4860866"/>
            <a:ext cx="8855968" cy="1404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Для каскадного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(цепочного)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соединения включение всегда регулярно; для остальных же видов соединения включение может быть и нерегулярно.  </a:t>
            </a:r>
          </a:p>
        </p:txBody>
      </p:sp>
    </p:spTree>
    <p:extLst>
      <p:ext uri="{BB962C8B-B14F-4D97-AF65-F5344CB8AC3E}">
        <p14:creationId xmlns:p14="http://schemas.microsoft.com/office/powerpoint/2010/main" val="278331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9512" y="44624"/>
            <a:ext cx="8855968" cy="1728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Одним из схемных признаков нерегулярности соединения ЧП является, например, короткое замыкание элементов при подключении к нему другого ЧП:</a:t>
            </a:r>
          </a:p>
        </p:txBody>
      </p:sp>
      <p:sp>
        <p:nvSpPr>
          <p:cNvPr id="7" name="Овал 6"/>
          <p:cNvSpPr/>
          <p:nvPr/>
        </p:nvSpPr>
        <p:spPr>
          <a:xfrm>
            <a:off x="3412910" y="3651685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3425916" y="462612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3443792" y="164608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/>
          <p:cNvSpPr/>
          <p:nvPr/>
        </p:nvSpPr>
        <p:spPr>
          <a:xfrm>
            <a:off x="3443792" y="2654194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>
            <a:off x="3429739" y="4666994"/>
            <a:ext cx="2131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5490331" y="363961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490331" y="4628627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/>
          <p:cNvSpPr/>
          <p:nvPr/>
        </p:nvSpPr>
        <p:spPr>
          <a:xfrm>
            <a:off x="5522062" y="1648589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5535917" y="2656701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2141859" y="2632506"/>
            <a:ext cx="86243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/>
          <p:cNvSpPr/>
          <p:nvPr/>
        </p:nvSpPr>
        <p:spPr>
          <a:xfrm>
            <a:off x="2155714" y="359296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8" name="Прямая соединительная линия 27"/>
          <p:cNvCxnSpPr>
            <a:stCxn id="26" idx="7"/>
            <a:endCxn id="14" idx="3"/>
          </p:cNvCxnSpPr>
          <p:nvPr/>
        </p:nvCxnSpPr>
        <p:spPr>
          <a:xfrm flipV="1">
            <a:off x="2215472" y="1709052"/>
            <a:ext cx="1240950" cy="93327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2229622" y="2704227"/>
            <a:ext cx="1226800" cy="98236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flipV="1">
            <a:off x="2241573" y="2711709"/>
            <a:ext cx="1212649" cy="90287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>
            <a:endCxn id="10" idx="1"/>
          </p:cNvCxnSpPr>
          <p:nvPr/>
        </p:nvCxnSpPr>
        <p:spPr>
          <a:xfrm>
            <a:off x="2231036" y="3680642"/>
            <a:ext cx="1207510" cy="95628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Овал 31"/>
          <p:cNvSpPr/>
          <p:nvPr/>
        </p:nvSpPr>
        <p:spPr>
          <a:xfrm>
            <a:off x="6797597" y="363459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/>
          <p:cNvSpPr/>
          <p:nvPr/>
        </p:nvSpPr>
        <p:spPr>
          <a:xfrm>
            <a:off x="6773908" y="2665542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615158" y="2716828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>
            <a:stCxn id="22" idx="7"/>
            <a:endCxn id="33" idx="3"/>
          </p:cNvCxnSpPr>
          <p:nvPr/>
        </p:nvCxnSpPr>
        <p:spPr>
          <a:xfrm flipV="1">
            <a:off x="5563944" y="2728512"/>
            <a:ext cx="1222594" cy="92190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>
            <a:stCxn id="23" idx="7"/>
          </p:cNvCxnSpPr>
          <p:nvPr/>
        </p:nvCxnSpPr>
        <p:spPr>
          <a:xfrm flipV="1">
            <a:off x="5563944" y="3714303"/>
            <a:ext cx="1246907" cy="92512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5625584" y="1711933"/>
            <a:ext cx="1190136" cy="95590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Овал 37"/>
          <p:cNvSpPr/>
          <p:nvPr/>
        </p:nvSpPr>
        <p:spPr>
          <a:xfrm>
            <a:off x="1473774" y="2603199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/>
          <p:cNvSpPr/>
          <p:nvPr/>
        </p:nvSpPr>
        <p:spPr>
          <a:xfrm>
            <a:off x="1487629" y="3555891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0" name="Прямая соединительная линия 39"/>
          <p:cNvCxnSpPr/>
          <p:nvPr/>
        </p:nvCxnSpPr>
        <p:spPr>
          <a:xfrm>
            <a:off x="1599606" y="2670009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>
            <a:off x="1610728" y="3622052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Овал 41"/>
          <p:cNvSpPr/>
          <p:nvPr/>
        </p:nvSpPr>
        <p:spPr>
          <a:xfrm>
            <a:off x="7417072" y="2634182"/>
            <a:ext cx="12501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/>
          <p:cNvSpPr/>
          <p:nvPr/>
        </p:nvSpPr>
        <p:spPr>
          <a:xfrm>
            <a:off x="7401443" y="3627107"/>
            <a:ext cx="120645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4" name="Прямая соединительная линия 43"/>
          <p:cNvCxnSpPr/>
          <p:nvPr/>
        </p:nvCxnSpPr>
        <p:spPr>
          <a:xfrm>
            <a:off x="6801406" y="2700978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812528" y="3680731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/>
          <p:nvPr/>
        </p:nvCxnSpPr>
        <p:spPr>
          <a:xfrm>
            <a:off x="3423068" y="3683859"/>
            <a:ext cx="215324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Прямая соединительная линия 104"/>
          <p:cNvCxnSpPr/>
          <p:nvPr/>
        </p:nvCxnSpPr>
        <p:spPr>
          <a:xfrm>
            <a:off x="3467722" y="2692335"/>
            <a:ext cx="217477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3464170" y="1684223"/>
            <a:ext cx="2131928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Прямоугольник 107"/>
          <p:cNvSpPr/>
          <p:nvPr/>
        </p:nvSpPr>
        <p:spPr>
          <a:xfrm rot="10800000">
            <a:off x="3738347" y="3589449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0" name="Прямая соединительная линия 109"/>
          <p:cNvCxnSpPr/>
          <p:nvPr/>
        </p:nvCxnSpPr>
        <p:spPr>
          <a:xfrm flipH="1">
            <a:off x="4527702" y="1684223"/>
            <a:ext cx="1" cy="100226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Овал 110"/>
          <p:cNvSpPr/>
          <p:nvPr/>
        </p:nvSpPr>
        <p:spPr>
          <a:xfrm>
            <a:off x="4483404" y="1653780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Овал 111"/>
          <p:cNvSpPr/>
          <p:nvPr/>
        </p:nvSpPr>
        <p:spPr>
          <a:xfrm>
            <a:off x="4486137" y="2646271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3" name="Прямая соединительная линия 112"/>
          <p:cNvCxnSpPr/>
          <p:nvPr/>
        </p:nvCxnSpPr>
        <p:spPr>
          <a:xfrm flipH="1">
            <a:off x="4527322" y="3686592"/>
            <a:ext cx="1" cy="100226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Овал 113"/>
          <p:cNvSpPr/>
          <p:nvPr/>
        </p:nvSpPr>
        <p:spPr>
          <a:xfrm>
            <a:off x="4469169" y="3642294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Овал 114"/>
          <p:cNvSpPr/>
          <p:nvPr/>
        </p:nvSpPr>
        <p:spPr>
          <a:xfrm>
            <a:off x="4485757" y="4634785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 rot="5400000">
            <a:off x="4244344" y="4123317"/>
            <a:ext cx="576065" cy="190086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 rot="10800000">
            <a:off x="4729871" y="3586874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Прямоугольник 120"/>
          <p:cNvSpPr/>
          <p:nvPr/>
        </p:nvSpPr>
        <p:spPr>
          <a:xfrm rot="10800000">
            <a:off x="3749469" y="1588053"/>
            <a:ext cx="576064" cy="194911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Прямоугольник 121"/>
          <p:cNvSpPr/>
          <p:nvPr/>
        </p:nvSpPr>
        <p:spPr>
          <a:xfrm rot="5400000">
            <a:off x="4247196" y="2120945"/>
            <a:ext cx="570361" cy="190087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 rot="10800000">
            <a:off x="4740993" y="1584503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Заголовок 1"/>
          <p:cNvSpPr txBox="1">
            <a:spLocks/>
          </p:cNvSpPr>
          <p:nvPr/>
        </p:nvSpPr>
        <p:spPr>
          <a:xfrm>
            <a:off x="179512" y="4509120"/>
            <a:ext cx="8855968" cy="1355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Однако по виду схемы не всегда удобно судить о регулярности соединения ЧП.</a:t>
            </a:r>
          </a:p>
        </p:txBody>
      </p:sp>
      <p:sp>
        <p:nvSpPr>
          <p:cNvPr id="125" name="Заголовок 1"/>
          <p:cNvSpPr txBox="1">
            <a:spLocks/>
          </p:cNvSpPr>
          <p:nvPr/>
        </p:nvSpPr>
        <p:spPr>
          <a:xfrm>
            <a:off x="179512" y="5359361"/>
            <a:ext cx="8855968" cy="1296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На практике пользуются количественным критерием регулярности соединения.</a:t>
            </a:r>
          </a:p>
        </p:txBody>
      </p:sp>
    </p:spTree>
    <p:extLst>
      <p:ext uri="{BB962C8B-B14F-4D97-AF65-F5344CB8AC3E}">
        <p14:creationId xmlns:p14="http://schemas.microsoft.com/office/powerpoint/2010/main" val="16015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9512" y="-171400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Рассмотрим условие регулярности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параллельного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соединения выходных зажимов ЧП. При этом входные зажимы могут соединяться произвольно.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79512" y="1022293"/>
            <a:ext cx="885596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Равенство входного и выходного токов должно соблюдаться всегда, в том числе и при К.З.: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705535" y="2639166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/>
          <p:cNvSpPr/>
          <p:nvPr/>
        </p:nvSpPr>
        <p:spPr>
          <a:xfrm>
            <a:off x="1328949" y="2744072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/>
          <p:cNvSpPr/>
          <p:nvPr/>
        </p:nvSpPr>
        <p:spPr>
          <a:xfrm>
            <a:off x="1331640" y="3244342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1379035" y="3269615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>
            <a:off x="2188939" y="2768074"/>
            <a:ext cx="33639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>
            <a:off x="2181881" y="3299840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Овал 42"/>
          <p:cNvSpPr/>
          <p:nvPr/>
        </p:nvSpPr>
        <p:spPr>
          <a:xfrm>
            <a:off x="2483768" y="2741714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2481077" y="3273945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8" name="Прямая соединительная линия 87"/>
          <p:cNvCxnSpPr/>
          <p:nvPr/>
        </p:nvCxnSpPr>
        <p:spPr>
          <a:xfrm>
            <a:off x="1387060" y="2765341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Прямоугольник 88"/>
          <p:cNvSpPr/>
          <p:nvPr/>
        </p:nvSpPr>
        <p:spPr>
          <a:xfrm>
            <a:off x="1708226" y="3716216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/>
          <p:cNvSpPr/>
          <p:nvPr/>
        </p:nvSpPr>
        <p:spPr>
          <a:xfrm>
            <a:off x="1331640" y="3821122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/>
          <p:cNvSpPr/>
          <p:nvPr/>
        </p:nvSpPr>
        <p:spPr>
          <a:xfrm>
            <a:off x="1334331" y="4321392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2" name="Прямая соединительная линия 91"/>
          <p:cNvCxnSpPr/>
          <p:nvPr/>
        </p:nvCxnSpPr>
        <p:spPr>
          <a:xfrm>
            <a:off x="1381726" y="4346665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>
            <a:off x="2191630" y="3845124"/>
            <a:ext cx="33639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>
            <a:off x="2184572" y="4376890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Овал 94"/>
          <p:cNvSpPr/>
          <p:nvPr/>
        </p:nvSpPr>
        <p:spPr>
          <a:xfrm>
            <a:off x="2486459" y="3831663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6" name="Овал 95"/>
          <p:cNvSpPr/>
          <p:nvPr/>
        </p:nvSpPr>
        <p:spPr>
          <a:xfrm>
            <a:off x="2511478" y="4352888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97" name="Прямая соединительная линия 96"/>
          <p:cNvCxnSpPr/>
          <p:nvPr/>
        </p:nvCxnSpPr>
        <p:spPr>
          <a:xfrm>
            <a:off x="1389751" y="3842391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Овал 97"/>
          <p:cNvSpPr/>
          <p:nvPr/>
        </p:nvSpPr>
        <p:spPr>
          <a:xfrm>
            <a:off x="3001679" y="3285985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Овал 98"/>
          <p:cNvSpPr/>
          <p:nvPr/>
        </p:nvSpPr>
        <p:spPr>
          <a:xfrm>
            <a:off x="3007061" y="3843307"/>
            <a:ext cx="43384" cy="40186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0" name="Прямая соединительная линия 99"/>
          <p:cNvCxnSpPr/>
          <p:nvPr/>
        </p:nvCxnSpPr>
        <p:spPr>
          <a:xfrm>
            <a:off x="2491605" y="2755569"/>
            <a:ext cx="518347" cy="54427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Прямая соединительная линия 102"/>
          <p:cNvCxnSpPr/>
          <p:nvPr/>
        </p:nvCxnSpPr>
        <p:spPr>
          <a:xfrm>
            <a:off x="2511042" y="3290068"/>
            <a:ext cx="518347" cy="54427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Прямая соединительная линия 103"/>
          <p:cNvCxnSpPr>
            <a:stCxn id="95" idx="5"/>
            <a:endCxn id="98" idx="7"/>
          </p:cNvCxnSpPr>
          <p:nvPr/>
        </p:nvCxnSpPr>
        <p:spPr>
          <a:xfrm flipV="1">
            <a:off x="2523490" y="3292083"/>
            <a:ext cx="515964" cy="57320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Прямая соединительная линия 106"/>
          <p:cNvCxnSpPr>
            <a:endCxn id="99" idx="7"/>
          </p:cNvCxnSpPr>
          <p:nvPr/>
        </p:nvCxnSpPr>
        <p:spPr>
          <a:xfrm flipV="1">
            <a:off x="2529843" y="3849192"/>
            <a:ext cx="514249" cy="52769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>
            <a:off x="2976511" y="3300680"/>
            <a:ext cx="59938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Овал 34"/>
          <p:cNvSpPr/>
          <p:nvPr/>
        </p:nvSpPr>
        <p:spPr>
          <a:xfrm>
            <a:off x="3317463" y="3288640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034247" y="3860156"/>
            <a:ext cx="52583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Овал 36"/>
          <p:cNvSpPr/>
          <p:nvPr/>
        </p:nvSpPr>
        <p:spPr>
          <a:xfrm>
            <a:off x="3319330" y="3834261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6" name="Прямая соединительная линия 45"/>
          <p:cNvCxnSpPr/>
          <p:nvPr/>
        </p:nvCxnSpPr>
        <p:spPr>
          <a:xfrm>
            <a:off x="3566621" y="3281138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Прямоугольник 46"/>
          <p:cNvSpPr/>
          <p:nvPr/>
        </p:nvSpPr>
        <p:spPr>
          <a:xfrm rot="5400000">
            <a:off x="3357347" y="3497637"/>
            <a:ext cx="398361" cy="158737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8" name="Прямая со стрелкой 47"/>
          <p:cNvCxnSpPr/>
          <p:nvPr/>
        </p:nvCxnSpPr>
        <p:spPr>
          <a:xfrm>
            <a:off x="2243902" y="2665623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128692" y="21867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68722" y="194554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37766" y="198984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2" name="Прямая со стрелкой 51"/>
          <p:cNvCxnSpPr/>
          <p:nvPr/>
        </p:nvCxnSpPr>
        <p:spPr>
          <a:xfrm>
            <a:off x="2162291" y="3200122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109873" y="273763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150232" y="249971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326558" y="254400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822656" y="3346342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7" name="Прямая соединительная линия 56"/>
          <p:cNvCxnSpPr/>
          <p:nvPr/>
        </p:nvCxnSpPr>
        <p:spPr>
          <a:xfrm>
            <a:off x="1038680" y="3755709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1038680" y="2997520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1038680" y="409192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1038680" y="3005451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flipV="1">
            <a:off x="1038680" y="3381126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Прямая со стрелкой 63"/>
          <p:cNvCxnSpPr/>
          <p:nvPr/>
        </p:nvCxnSpPr>
        <p:spPr>
          <a:xfrm>
            <a:off x="2200681" y="3745608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053417" y="302552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221893" y="306982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008288" y="326638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282032" y="30689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096849" y="354387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051720" y="379902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2253456" y="361214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3" name="Прямая со стрелкой 72"/>
          <p:cNvCxnSpPr/>
          <p:nvPr/>
        </p:nvCxnSpPr>
        <p:spPr>
          <a:xfrm>
            <a:off x="2160913" y="4265088"/>
            <a:ext cx="38161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310608" y="361644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5" name="Прямая со стрелкой 74"/>
          <p:cNvCxnSpPr/>
          <p:nvPr/>
        </p:nvCxnSpPr>
        <p:spPr>
          <a:xfrm>
            <a:off x="3103792" y="3170680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029180" y="245060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995969" y="269032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Прямоугольник 77"/>
          <p:cNvSpPr/>
          <p:nvPr/>
        </p:nvSpPr>
        <p:spPr>
          <a:xfrm>
            <a:off x="6242039" y="2643609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9" name="Овал 78"/>
          <p:cNvSpPr/>
          <p:nvPr/>
        </p:nvSpPr>
        <p:spPr>
          <a:xfrm>
            <a:off x="5865453" y="2748515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Овал 79"/>
          <p:cNvSpPr/>
          <p:nvPr/>
        </p:nvSpPr>
        <p:spPr>
          <a:xfrm>
            <a:off x="5868144" y="3248785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Прямая соединительная линия 80"/>
          <p:cNvCxnSpPr/>
          <p:nvPr/>
        </p:nvCxnSpPr>
        <p:spPr>
          <a:xfrm>
            <a:off x="5915539" y="327405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>
            <a:off x="6712634" y="2758229"/>
            <a:ext cx="44774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>
            <a:off x="6699773" y="3304283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Овал 83"/>
          <p:cNvSpPr/>
          <p:nvPr/>
        </p:nvSpPr>
        <p:spPr>
          <a:xfrm>
            <a:off x="7164330" y="2746157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5" name="Овал 84"/>
          <p:cNvSpPr/>
          <p:nvPr/>
        </p:nvSpPr>
        <p:spPr>
          <a:xfrm>
            <a:off x="7161639" y="3278388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86" name="Прямая соединительная линия 85"/>
          <p:cNvCxnSpPr/>
          <p:nvPr/>
        </p:nvCxnSpPr>
        <p:spPr>
          <a:xfrm>
            <a:off x="5923564" y="2769784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Прямоугольник 86"/>
          <p:cNvSpPr/>
          <p:nvPr/>
        </p:nvSpPr>
        <p:spPr>
          <a:xfrm>
            <a:off x="6244730" y="3720659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Овал 100"/>
          <p:cNvSpPr/>
          <p:nvPr/>
        </p:nvSpPr>
        <p:spPr>
          <a:xfrm>
            <a:off x="5868144" y="3825565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2" name="Овал 101"/>
          <p:cNvSpPr/>
          <p:nvPr/>
        </p:nvSpPr>
        <p:spPr>
          <a:xfrm>
            <a:off x="5870835" y="4325835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5" name="Прямая соединительная линия 104"/>
          <p:cNvCxnSpPr/>
          <p:nvPr/>
        </p:nvCxnSpPr>
        <p:spPr>
          <a:xfrm>
            <a:off x="5918230" y="435110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6715206" y="3849567"/>
            <a:ext cx="4925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Прямая соединительная линия 107"/>
          <p:cNvCxnSpPr/>
          <p:nvPr/>
        </p:nvCxnSpPr>
        <p:spPr>
          <a:xfrm>
            <a:off x="6716752" y="4381333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Овал 108"/>
          <p:cNvSpPr/>
          <p:nvPr/>
        </p:nvSpPr>
        <p:spPr>
          <a:xfrm>
            <a:off x="7167021" y="3836106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0" name="Овал 109"/>
          <p:cNvSpPr/>
          <p:nvPr/>
        </p:nvSpPr>
        <p:spPr>
          <a:xfrm>
            <a:off x="7192040" y="4357331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11" name="Прямая соединительная линия 110"/>
          <p:cNvCxnSpPr/>
          <p:nvPr/>
        </p:nvCxnSpPr>
        <p:spPr>
          <a:xfrm>
            <a:off x="5926255" y="3846834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Овал 111"/>
          <p:cNvSpPr/>
          <p:nvPr/>
        </p:nvSpPr>
        <p:spPr>
          <a:xfrm>
            <a:off x="7947798" y="3290861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/>
          <p:cNvSpPr/>
          <p:nvPr/>
        </p:nvSpPr>
        <p:spPr>
          <a:xfrm>
            <a:off x="7953180" y="3805319"/>
            <a:ext cx="43384" cy="40186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4" name="Прямая соединительная линия 113"/>
          <p:cNvCxnSpPr/>
          <p:nvPr/>
        </p:nvCxnSpPr>
        <p:spPr>
          <a:xfrm>
            <a:off x="7974872" y="3281294"/>
            <a:ext cx="0" cy="54427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Прямая соединительная линия 114"/>
          <p:cNvCxnSpPr/>
          <p:nvPr/>
        </p:nvCxnSpPr>
        <p:spPr>
          <a:xfrm>
            <a:off x="7196440" y="2752352"/>
            <a:ext cx="3136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Прямая соединительная линия 121"/>
          <p:cNvCxnSpPr/>
          <p:nvPr/>
        </p:nvCxnSpPr>
        <p:spPr>
          <a:xfrm>
            <a:off x="7196432" y="3821122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Прямая со стрелкой 123"/>
          <p:cNvCxnSpPr/>
          <p:nvPr/>
        </p:nvCxnSpPr>
        <p:spPr>
          <a:xfrm>
            <a:off x="6780406" y="2670066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665196" y="21911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26" name="Прямая со стрелкой 125"/>
          <p:cNvCxnSpPr/>
          <p:nvPr/>
        </p:nvCxnSpPr>
        <p:spPr>
          <a:xfrm>
            <a:off x="6670219" y="3204565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590489" y="2742074"/>
            <a:ext cx="7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2к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643872" y="250415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789960" y="254630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0" name="Овал 129"/>
          <p:cNvSpPr/>
          <p:nvPr/>
        </p:nvSpPr>
        <p:spPr>
          <a:xfrm>
            <a:off x="5383340" y="3350785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1" name="Прямая соединительная линия 130"/>
          <p:cNvCxnSpPr/>
          <p:nvPr/>
        </p:nvCxnSpPr>
        <p:spPr>
          <a:xfrm>
            <a:off x="5599364" y="3760152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Прямая соединительная линия 131"/>
          <p:cNvCxnSpPr/>
          <p:nvPr/>
        </p:nvCxnSpPr>
        <p:spPr>
          <a:xfrm>
            <a:off x="5599364" y="3001963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3" name="Прямая соединительная линия 132"/>
          <p:cNvCxnSpPr/>
          <p:nvPr/>
        </p:nvCxnSpPr>
        <p:spPr>
          <a:xfrm>
            <a:off x="5599364" y="4096371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Прямая соединительная линия 133"/>
          <p:cNvCxnSpPr/>
          <p:nvPr/>
        </p:nvCxnSpPr>
        <p:spPr>
          <a:xfrm>
            <a:off x="5599364" y="3009894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Прямая соединительная линия 134"/>
          <p:cNvCxnSpPr/>
          <p:nvPr/>
        </p:nvCxnSpPr>
        <p:spPr>
          <a:xfrm flipV="1">
            <a:off x="5599364" y="3385569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Прямая со стрелкой 135"/>
          <p:cNvCxnSpPr/>
          <p:nvPr/>
        </p:nvCxnSpPr>
        <p:spPr>
          <a:xfrm>
            <a:off x="6737185" y="3750051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589921" y="3029971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758397" y="3074269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6544792" y="3270831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2к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818536" y="307340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6633353" y="354831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588224" y="380346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789960" y="361658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4" name="Прямая со стрелкой 143"/>
          <p:cNvCxnSpPr/>
          <p:nvPr/>
        </p:nvCxnSpPr>
        <p:spPr>
          <a:xfrm>
            <a:off x="6668841" y="4269531"/>
            <a:ext cx="38161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6847112" y="362089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6" name="Прямая со стрелкой 145"/>
          <p:cNvCxnSpPr/>
          <p:nvPr/>
        </p:nvCxnSpPr>
        <p:spPr>
          <a:xfrm>
            <a:off x="7608612" y="3184968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451752" y="240716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7408888" y="2652336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2к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9" name="Прямая соединительная линия 148"/>
          <p:cNvCxnSpPr/>
          <p:nvPr/>
        </p:nvCxnSpPr>
        <p:spPr>
          <a:xfrm>
            <a:off x="7191998" y="2731104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Прямая соединительная линия 149"/>
          <p:cNvCxnSpPr/>
          <p:nvPr/>
        </p:nvCxnSpPr>
        <p:spPr>
          <a:xfrm>
            <a:off x="7210728" y="4379960"/>
            <a:ext cx="3136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Прямая соединительная линия 150"/>
          <p:cNvCxnSpPr/>
          <p:nvPr/>
        </p:nvCxnSpPr>
        <p:spPr>
          <a:xfrm>
            <a:off x="7510040" y="3813794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Прямая соединительная линия 151"/>
          <p:cNvCxnSpPr/>
          <p:nvPr/>
        </p:nvCxnSpPr>
        <p:spPr>
          <a:xfrm>
            <a:off x="7505606" y="2738064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Прямая соединительная линия 152"/>
          <p:cNvCxnSpPr/>
          <p:nvPr/>
        </p:nvCxnSpPr>
        <p:spPr>
          <a:xfrm>
            <a:off x="7492635" y="3314128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>
            <a:off x="7507491" y="3832472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Заголовок 1"/>
          <p:cNvSpPr txBox="1">
            <a:spLocks/>
          </p:cNvSpPr>
          <p:nvPr/>
        </p:nvSpPr>
        <p:spPr>
          <a:xfrm>
            <a:off x="179512" y="3789040"/>
            <a:ext cx="885596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Исходная цепь 		   короткое замыкание</a:t>
            </a:r>
          </a:p>
        </p:txBody>
      </p:sp>
      <p:sp>
        <p:nvSpPr>
          <p:cNvPr id="156" name="TextBox 155"/>
          <p:cNvSpPr txBox="1"/>
          <p:nvPr/>
        </p:nvSpPr>
        <p:spPr>
          <a:xfrm>
            <a:off x="6717952" y="1945976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886428" y="199027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8" name="Заголовок 1"/>
          <p:cNvSpPr txBox="1">
            <a:spLocks/>
          </p:cNvSpPr>
          <p:nvPr/>
        </p:nvSpPr>
        <p:spPr>
          <a:xfrm>
            <a:off x="179512" y="4725144"/>
            <a:ext cx="8855968" cy="86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 есть	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	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	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1994000" y="489342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2800376" y="488344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681458" y="488344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5825280" y="488344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7512170" y="489342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6633218" y="4898304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169120" y="489286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6" name="TextBox 165"/>
          <p:cNvSpPr txBox="1"/>
          <p:nvPr/>
        </p:nvSpPr>
        <p:spPr>
          <a:xfrm>
            <a:off x="3868736" y="48983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999832" y="48983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6055024" y="489830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7685160" y="489773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7742312" y="489342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1" name="Заголовок 1"/>
          <p:cNvSpPr txBox="1">
            <a:spLocks/>
          </p:cNvSpPr>
          <p:nvPr/>
        </p:nvSpPr>
        <p:spPr>
          <a:xfrm>
            <a:off x="180080" y="4998888"/>
            <a:ext cx="8855968" cy="1080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При этом соединение регулярно только при условии:</a:t>
            </a:r>
          </a:p>
        </p:txBody>
      </p:sp>
      <p:sp>
        <p:nvSpPr>
          <p:cNvPr id="172" name="Заголовок 1"/>
          <p:cNvSpPr txBox="1">
            <a:spLocks/>
          </p:cNvSpPr>
          <p:nvPr/>
        </p:nvSpPr>
        <p:spPr>
          <a:xfrm>
            <a:off x="179512" y="5661248"/>
            <a:ext cx="8855968" cy="86409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</a:t>
            </a:r>
            <a:r>
              <a:rPr lang="ru-RU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и 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то бишь		 .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179512" y="582953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985888" y="581955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5" name="TextBox 174"/>
          <p:cNvSpPr txBox="1"/>
          <p:nvPr/>
        </p:nvSpPr>
        <p:spPr>
          <a:xfrm>
            <a:off x="354632" y="58289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146152" y="58195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210024" y="582953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016400" y="581955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385144" y="5828964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3176664" y="581955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2440904" y="582953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3232424" y="582012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3" name="Заголовок 1"/>
          <p:cNvSpPr txBox="1">
            <a:spLocks/>
          </p:cNvSpPr>
          <p:nvPr/>
        </p:nvSpPr>
        <p:spPr>
          <a:xfrm>
            <a:off x="5265966" y="6106244"/>
            <a:ext cx="1594127" cy="418532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2k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0</a:t>
            </a:r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4" name="TextBox 183"/>
          <p:cNvSpPr txBox="1"/>
          <p:nvPr/>
        </p:nvSpPr>
        <p:spPr>
          <a:xfrm>
            <a:off x="5424506" y="581955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5" name="TextBox 184"/>
          <p:cNvSpPr txBox="1"/>
          <p:nvPr/>
        </p:nvSpPr>
        <p:spPr>
          <a:xfrm>
            <a:off x="7950418" y="313778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7956618" y="367360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39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0232" y="-445144"/>
            <a:ext cx="9144000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Это возможно только в том случае, когда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 		   ,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Даже при отсутствии перемычки: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7236296" y="346172"/>
            <a:ext cx="1635622" cy="418532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22’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0</a:t>
            </a:r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96730" y="7320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3701790" y="1484784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325204" y="1589690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3327895" y="2089960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3375290" y="2115233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>
            <a:off x="4172385" y="1599404"/>
            <a:ext cx="44774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>
            <a:off x="4159524" y="2145458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Овал 29"/>
          <p:cNvSpPr/>
          <p:nvPr/>
        </p:nvSpPr>
        <p:spPr>
          <a:xfrm>
            <a:off x="4624081" y="1587332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/>
          <p:cNvSpPr/>
          <p:nvPr/>
        </p:nvSpPr>
        <p:spPr>
          <a:xfrm>
            <a:off x="4621390" y="2119563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2" name="Прямая соединительная линия 31"/>
          <p:cNvCxnSpPr/>
          <p:nvPr/>
        </p:nvCxnSpPr>
        <p:spPr>
          <a:xfrm>
            <a:off x="3383315" y="1610959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Прямоугольник 32"/>
          <p:cNvSpPr/>
          <p:nvPr/>
        </p:nvSpPr>
        <p:spPr>
          <a:xfrm>
            <a:off x="3704481" y="2561834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/>
          <p:cNvSpPr/>
          <p:nvPr/>
        </p:nvSpPr>
        <p:spPr>
          <a:xfrm>
            <a:off x="3327895" y="2666740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/>
          <p:cNvSpPr/>
          <p:nvPr/>
        </p:nvSpPr>
        <p:spPr>
          <a:xfrm>
            <a:off x="3330586" y="3167010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3377981" y="3192283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>
            <a:off x="4174957" y="2690742"/>
            <a:ext cx="4925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>
            <a:off x="4176503" y="3222508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4626772" y="2677281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4637503" y="3198506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1" name="Прямая соединительная линия 40"/>
          <p:cNvCxnSpPr/>
          <p:nvPr/>
        </p:nvCxnSpPr>
        <p:spPr>
          <a:xfrm>
            <a:off x="3386006" y="2688009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>
            <a:off x="4656183" y="2662297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Овал 52"/>
          <p:cNvSpPr/>
          <p:nvPr/>
        </p:nvSpPr>
        <p:spPr>
          <a:xfrm>
            <a:off x="2843091" y="2191960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4" name="Прямая соединительная линия 53"/>
          <p:cNvCxnSpPr/>
          <p:nvPr/>
        </p:nvCxnSpPr>
        <p:spPr>
          <a:xfrm>
            <a:off x="3059115" y="2601327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3059115" y="184313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3059115" y="2937546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3059115" y="1851069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flipV="1">
            <a:off x="3059115" y="2226744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4651749" y="1572279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/>
          <p:nvPr/>
        </p:nvCxnSpPr>
        <p:spPr>
          <a:xfrm>
            <a:off x="4845296" y="2005885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823251" y="237146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ru-RU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’ </a:t>
            </a:r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= 0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852017" y="209301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Заголовок 1"/>
          <p:cNvSpPr txBox="1">
            <a:spLocks/>
          </p:cNvSpPr>
          <p:nvPr/>
        </p:nvSpPr>
        <p:spPr>
          <a:xfrm>
            <a:off x="49784" y="4089505"/>
            <a:ext cx="8855968" cy="1355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Таким образом, проверка регулярности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       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параллельного соединения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ЧП возможна при обеспечении режима короткого замыкания для двух ЧП и проверке условия		.</a:t>
            </a:r>
          </a:p>
        </p:txBody>
      </p:sp>
      <p:sp>
        <p:nvSpPr>
          <p:cNvPr id="85" name="Заголовок 1"/>
          <p:cNvSpPr txBox="1">
            <a:spLocks/>
          </p:cNvSpPr>
          <p:nvPr/>
        </p:nvSpPr>
        <p:spPr>
          <a:xfrm>
            <a:off x="3973066" y="5040980"/>
            <a:ext cx="1635622" cy="418532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22’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0</a:t>
            </a:r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133500" y="4768008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591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24750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79512" y="-348868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Регулярность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последовательного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соединения выходных зажимов ЧП также проверяют при произвольном включении входных зажимов.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79512" y="844825"/>
            <a:ext cx="885596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Равенство входного и выходного токов должно соблюдаться и в режиме Х.Х.:</a:t>
            </a:r>
          </a:p>
        </p:txBody>
      </p:sp>
      <p:sp>
        <p:nvSpPr>
          <p:cNvPr id="36" name="Прямоугольник 35"/>
          <p:cNvSpPr/>
          <p:nvPr/>
        </p:nvSpPr>
        <p:spPr>
          <a:xfrm rot="5400000">
            <a:off x="2422901" y="3303567"/>
            <a:ext cx="398361" cy="158737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8" name="Заголовок 1"/>
          <p:cNvSpPr txBox="1">
            <a:spLocks/>
          </p:cNvSpPr>
          <p:nvPr/>
        </p:nvSpPr>
        <p:spPr>
          <a:xfrm>
            <a:off x="-612576" y="3611572"/>
            <a:ext cx="8855968" cy="12241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Исходная цепь 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холостой ход</a:t>
            </a:r>
          </a:p>
        </p:txBody>
      </p:sp>
      <p:sp>
        <p:nvSpPr>
          <p:cNvPr id="123" name="Прямоугольник 122"/>
          <p:cNvSpPr/>
          <p:nvPr/>
        </p:nvSpPr>
        <p:spPr>
          <a:xfrm>
            <a:off x="894195" y="2465573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4" name="Овал 123"/>
          <p:cNvSpPr/>
          <p:nvPr/>
        </p:nvSpPr>
        <p:spPr>
          <a:xfrm>
            <a:off x="517609" y="2570479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Овал 124"/>
          <p:cNvSpPr/>
          <p:nvPr/>
        </p:nvSpPr>
        <p:spPr>
          <a:xfrm>
            <a:off x="520300" y="3070749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6" name="Прямая соединительная линия 125"/>
          <p:cNvCxnSpPr/>
          <p:nvPr/>
        </p:nvCxnSpPr>
        <p:spPr>
          <a:xfrm>
            <a:off x="567695" y="3096022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Прямая соединительная линия 126"/>
          <p:cNvCxnSpPr/>
          <p:nvPr/>
        </p:nvCxnSpPr>
        <p:spPr>
          <a:xfrm>
            <a:off x="1364790" y="2580193"/>
            <a:ext cx="44774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Прямая соединительная линия 127"/>
          <p:cNvCxnSpPr/>
          <p:nvPr/>
        </p:nvCxnSpPr>
        <p:spPr>
          <a:xfrm>
            <a:off x="1351929" y="3126247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Овал 128"/>
          <p:cNvSpPr/>
          <p:nvPr/>
        </p:nvSpPr>
        <p:spPr>
          <a:xfrm>
            <a:off x="1816486" y="2568121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0" name="Овал 129"/>
          <p:cNvSpPr/>
          <p:nvPr/>
        </p:nvSpPr>
        <p:spPr>
          <a:xfrm>
            <a:off x="1813795" y="3100352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1" name="Прямая соединительная линия 130"/>
          <p:cNvCxnSpPr/>
          <p:nvPr/>
        </p:nvCxnSpPr>
        <p:spPr>
          <a:xfrm>
            <a:off x="575720" y="259174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2" name="Прямоугольник 131"/>
          <p:cNvSpPr/>
          <p:nvPr/>
        </p:nvSpPr>
        <p:spPr>
          <a:xfrm>
            <a:off x="896886" y="3542623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/>
          <p:cNvSpPr/>
          <p:nvPr/>
        </p:nvSpPr>
        <p:spPr>
          <a:xfrm>
            <a:off x="520300" y="3647529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/>
          <p:cNvSpPr/>
          <p:nvPr/>
        </p:nvSpPr>
        <p:spPr>
          <a:xfrm>
            <a:off x="522991" y="4147799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/>
          <p:cNvCxnSpPr/>
          <p:nvPr/>
        </p:nvCxnSpPr>
        <p:spPr>
          <a:xfrm>
            <a:off x="570386" y="4173072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/>
          <p:cNvCxnSpPr/>
          <p:nvPr/>
        </p:nvCxnSpPr>
        <p:spPr>
          <a:xfrm>
            <a:off x="1367362" y="3671531"/>
            <a:ext cx="4925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/>
          <p:nvPr/>
        </p:nvCxnSpPr>
        <p:spPr>
          <a:xfrm>
            <a:off x="1368908" y="4203297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Овал 137"/>
          <p:cNvSpPr/>
          <p:nvPr/>
        </p:nvSpPr>
        <p:spPr>
          <a:xfrm>
            <a:off x="1819177" y="3658070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/>
          <p:cNvSpPr/>
          <p:nvPr/>
        </p:nvSpPr>
        <p:spPr>
          <a:xfrm>
            <a:off x="1844196" y="4179295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0" name="Прямая соединительная линия 139"/>
          <p:cNvCxnSpPr/>
          <p:nvPr/>
        </p:nvCxnSpPr>
        <p:spPr>
          <a:xfrm>
            <a:off x="578411" y="3668798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Овал 140"/>
          <p:cNvSpPr/>
          <p:nvPr/>
        </p:nvSpPr>
        <p:spPr>
          <a:xfrm>
            <a:off x="2599954" y="3741300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2" name="Овал 141"/>
          <p:cNvSpPr/>
          <p:nvPr/>
        </p:nvSpPr>
        <p:spPr>
          <a:xfrm>
            <a:off x="2605336" y="3021788"/>
            <a:ext cx="43384" cy="40186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3" name="Прямая соединительная линия 142"/>
          <p:cNvCxnSpPr/>
          <p:nvPr/>
        </p:nvCxnSpPr>
        <p:spPr>
          <a:xfrm>
            <a:off x="2627028" y="3560036"/>
            <a:ext cx="0" cy="209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Прямая соединительная линия 143"/>
          <p:cNvCxnSpPr/>
          <p:nvPr/>
        </p:nvCxnSpPr>
        <p:spPr>
          <a:xfrm>
            <a:off x="1848596" y="2574316"/>
            <a:ext cx="3136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Прямая соединительная линия 144"/>
          <p:cNvCxnSpPr/>
          <p:nvPr/>
        </p:nvCxnSpPr>
        <p:spPr>
          <a:xfrm>
            <a:off x="1834300" y="3108084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Прямая со стрелкой 145"/>
          <p:cNvCxnSpPr/>
          <p:nvPr/>
        </p:nvCxnSpPr>
        <p:spPr>
          <a:xfrm>
            <a:off x="1432562" y="2492030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317352" y="201310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8" name="Прямая со стрелкой 147"/>
          <p:cNvCxnSpPr/>
          <p:nvPr/>
        </p:nvCxnSpPr>
        <p:spPr>
          <a:xfrm>
            <a:off x="1322375" y="3026529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1242645" y="2564038"/>
            <a:ext cx="701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296028" y="2326117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1442116" y="2368272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Овал 151"/>
          <p:cNvSpPr/>
          <p:nvPr/>
        </p:nvSpPr>
        <p:spPr>
          <a:xfrm>
            <a:off x="35496" y="3172749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3" name="Прямая соединительная линия 152"/>
          <p:cNvCxnSpPr/>
          <p:nvPr/>
        </p:nvCxnSpPr>
        <p:spPr>
          <a:xfrm>
            <a:off x="251520" y="3582116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Прямая соединительная линия 153"/>
          <p:cNvCxnSpPr/>
          <p:nvPr/>
        </p:nvCxnSpPr>
        <p:spPr>
          <a:xfrm>
            <a:off x="251520" y="2823927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/>
          <p:cNvCxnSpPr/>
          <p:nvPr/>
        </p:nvCxnSpPr>
        <p:spPr>
          <a:xfrm>
            <a:off x="251520" y="3918335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/>
          <p:cNvCxnSpPr/>
          <p:nvPr/>
        </p:nvCxnSpPr>
        <p:spPr>
          <a:xfrm>
            <a:off x="251520" y="2831858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/>
          <p:cNvCxnSpPr/>
          <p:nvPr/>
        </p:nvCxnSpPr>
        <p:spPr>
          <a:xfrm flipV="1">
            <a:off x="251520" y="3207533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Прямая со стрелкой 157"/>
          <p:cNvCxnSpPr/>
          <p:nvPr/>
        </p:nvCxnSpPr>
        <p:spPr>
          <a:xfrm>
            <a:off x="1389341" y="3572015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242077" y="2851935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1410553" y="2896233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1196948" y="309279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1470692" y="289536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1285509" y="337027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1240380" y="362542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1442116" y="343854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6" name="Прямая со стрелкой 165"/>
          <p:cNvCxnSpPr/>
          <p:nvPr/>
        </p:nvCxnSpPr>
        <p:spPr>
          <a:xfrm>
            <a:off x="1349573" y="4091495"/>
            <a:ext cx="381611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499268" y="344285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68" name="Прямая со стрелкой 167"/>
          <p:cNvCxnSpPr/>
          <p:nvPr/>
        </p:nvCxnSpPr>
        <p:spPr>
          <a:xfrm>
            <a:off x="2260768" y="2963500"/>
            <a:ext cx="419772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2170341" y="225283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127477" y="249800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72" name="Прямая соединительная линия 171"/>
          <p:cNvCxnSpPr/>
          <p:nvPr/>
        </p:nvCxnSpPr>
        <p:spPr>
          <a:xfrm>
            <a:off x="1862884" y="4201924"/>
            <a:ext cx="3136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Прямая соединительная линия 172"/>
          <p:cNvCxnSpPr/>
          <p:nvPr/>
        </p:nvCxnSpPr>
        <p:spPr>
          <a:xfrm>
            <a:off x="2162196" y="3744009"/>
            <a:ext cx="0" cy="48665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Прямая соединительная линия 173"/>
          <p:cNvCxnSpPr/>
          <p:nvPr/>
        </p:nvCxnSpPr>
        <p:spPr>
          <a:xfrm>
            <a:off x="2157762" y="2560028"/>
            <a:ext cx="0" cy="48665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Прямая соединительная линия 174"/>
          <p:cNvCxnSpPr/>
          <p:nvPr/>
        </p:nvCxnSpPr>
        <p:spPr>
          <a:xfrm>
            <a:off x="2144791" y="3035508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Прямая соединительная линия 175"/>
          <p:cNvCxnSpPr/>
          <p:nvPr/>
        </p:nvCxnSpPr>
        <p:spPr>
          <a:xfrm>
            <a:off x="2159647" y="3755588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370108" y="176794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538584" y="181223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2602574" y="28194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2608774" y="360228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82" name="Прямая соединительная линия 181"/>
          <p:cNvCxnSpPr/>
          <p:nvPr/>
        </p:nvCxnSpPr>
        <p:spPr>
          <a:xfrm>
            <a:off x="2627784" y="3010285"/>
            <a:ext cx="0" cy="17342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4" name="Прямоугольник 183"/>
          <p:cNvSpPr/>
          <p:nvPr/>
        </p:nvSpPr>
        <p:spPr>
          <a:xfrm>
            <a:off x="4062547" y="2466141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5" name="Овал 184"/>
          <p:cNvSpPr/>
          <p:nvPr/>
        </p:nvSpPr>
        <p:spPr>
          <a:xfrm>
            <a:off x="3685961" y="2571047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6" name="Овал 185"/>
          <p:cNvSpPr/>
          <p:nvPr/>
        </p:nvSpPr>
        <p:spPr>
          <a:xfrm>
            <a:off x="3688652" y="3071317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87" name="Прямая соединительная линия 186"/>
          <p:cNvCxnSpPr/>
          <p:nvPr/>
        </p:nvCxnSpPr>
        <p:spPr>
          <a:xfrm>
            <a:off x="3736047" y="3096590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8" name="Прямая соединительная линия 187"/>
          <p:cNvCxnSpPr/>
          <p:nvPr/>
        </p:nvCxnSpPr>
        <p:spPr>
          <a:xfrm>
            <a:off x="4506208" y="2580761"/>
            <a:ext cx="99456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Прямая соединительная линия 188"/>
          <p:cNvCxnSpPr/>
          <p:nvPr/>
        </p:nvCxnSpPr>
        <p:spPr>
          <a:xfrm>
            <a:off x="4520281" y="3126815"/>
            <a:ext cx="47802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0" name="Овал 189"/>
          <p:cNvSpPr/>
          <p:nvPr/>
        </p:nvSpPr>
        <p:spPr>
          <a:xfrm>
            <a:off x="5474044" y="2568689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1" name="Овал 190"/>
          <p:cNvSpPr/>
          <p:nvPr/>
        </p:nvSpPr>
        <p:spPr>
          <a:xfrm>
            <a:off x="4982147" y="3100920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2" name="Прямая соединительная линия 191"/>
          <p:cNvCxnSpPr/>
          <p:nvPr/>
        </p:nvCxnSpPr>
        <p:spPr>
          <a:xfrm>
            <a:off x="3744072" y="2592316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3" name="Прямоугольник 192"/>
          <p:cNvSpPr/>
          <p:nvPr/>
        </p:nvSpPr>
        <p:spPr>
          <a:xfrm>
            <a:off x="4065238" y="3543191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4" name="Овал 193"/>
          <p:cNvSpPr/>
          <p:nvPr/>
        </p:nvSpPr>
        <p:spPr>
          <a:xfrm>
            <a:off x="3688652" y="3648097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" name="Овал 194"/>
          <p:cNvSpPr/>
          <p:nvPr/>
        </p:nvSpPr>
        <p:spPr>
          <a:xfrm>
            <a:off x="3691343" y="4148367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96" name="Прямая соединительная линия 195"/>
          <p:cNvCxnSpPr/>
          <p:nvPr/>
        </p:nvCxnSpPr>
        <p:spPr>
          <a:xfrm>
            <a:off x="3738738" y="4173640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Прямая соединительная линия 196"/>
          <p:cNvCxnSpPr/>
          <p:nvPr/>
        </p:nvCxnSpPr>
        <p:spPr>
          <a:xfrm>
            <a:off x="4535714" y="3672099"/>
            <a:ext cx="49251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Прямая соединительная линия 197"/>
          <p:cNvCxnSpPr/>
          <p:nvPr/>
        </p:nvCxnSpPr>
        <p:spPr>
          <a:xfrm>
            <a:off x="4522463" y="4203865"/>
            <a:ext cx="965311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Овал 198"/>
          <p:cNvSpPr/>
          <p:nvPr/>
        </p:nvSpPr>
        <p:spPr>
          <a:xfrm>
            <a:off x="4987529" y="3658638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0" name="Овал 199"/>
          <p:cNvSpPr/>
          <p:nvPr/>
        </p:nvSpPr>
        <p:spPr>
          <a:xfrm>
            <a:off x="5473172" y="4179863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1" name="Прямая соединительная линия 200"/>
          <p:cNvCxnSpPr/>
          <p:nvPr/>
        </p:nvCxnSpPr>
        <p:spPr>
          <a:xfrm>
            <a:off x="3746763" y="3669366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Прямая соединительная линия 205"/>
          <p:cNvCxnSpPr/>
          <p:nvPr/>
        </p:nvCxnSpPr>
        <p:spPr>
          <a:xfrm>
            <a:off x="5002652" y="3108652"/>
            <a:ext cx="0" cy="58884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7" name="Прямая со стрелкой 206"/>
          <p:cNvCxnSpPr/>
          <p:nvPr/>
        </p:nvCxnSpPr>
        <p:spPr>
          <a:xfrm>
            <a:off x="4600914" y="2492598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TextBox 207"/>
          <p:cNvSpPr txBox="1"/>
          <p:nvPr/>
        </p:nvSpPr>
        <p:spPr>
          <a:xfrm>
            <a:off x="4485704" y="1983964"/>
            <a:ext cx="688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2х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09" name="Прямая со стрелкой 208"/>
          <p:cNvCxnSpPr/>
          <p:nvPr/>
        </p:nvCxnSpPr>
        <p:spPr>
          <a:xfrm>
            <a:off x="5401692" y="3092138"/>
            <a:ext cx="0" cy="722458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Овал 212"/>
          <p:cNvSpPr/>
          <p:nvPr/>
        </p:nvSpPr>
        <p:spPr>
          <a:xfrm>
            <a:off x="3203848" y="3173317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14" name="Прямая соединительная линия 213"/>
          <p:cNvCxnSpPr/>
          <p:nvPr/>
        </p:nvCxnSpPr>
        <p:spPr>
          <a:xfrm>
            <a:off x="3419872" y="3582684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Прямая соединительная линия 214"/>
          <p:cNvCxnSpPr/>
          <p:nvPr/>
        </p:nvCxnSpPr>
        <p:spPr>
          <a:xfrm>
            <a:off x="3419872" y="2824495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6" name="Прямая соединительная линия 215"/>
          <p:cNvCxnSpPr/>
          <p:nvPr/>
        </p:nvCxnSpPr>
        <p:spPr>
          <a:xfrm>
            <a:off x="3419872" y="3918903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7" name="Прямая соединительная линия 216"/>
          <p:cNvCxnSpPr/>
          <p:nvPr/>
        </p:nvCxnSpPr>
        <p:spPr>
          <a:xfrm>
            <a:off x="3419872" y="2832426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Прямая соединительная линия 217"/>
          <p:cNvCxnSpPr/>
          <p:nvPr/>
        </p:nvCxnSpPr>
        <p:spPr>
          <a:xfrm flipV="1">
            <a:off x="3419872" y="3208101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4462500" y="230740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5" name="TextBox 224"/>
          <p:cNvSpPr txBox="1"/>
          <p:nvPr/>
        </p:nvSpPr>
        <p:spPr>
          <a:xfrm>
            <a:off x="4411913" y="2555720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27" name="Прямая со стрелкой 226"/>
          <p:cNvCxnSpPr/>
          <p:nvPr/>
        </p:nvCxnSpPr>
        <p:spPr>
          <a:xfrm>
            <a:off x="4528568" y="3021220"/>
            <a:ext cx="558716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4524172" y="175422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4706936" y="178423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341137" y="3232368"/>
            <a:ext cx="973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ru-RU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394794" y="2987200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9" name="Заголовок 1"/>
          <p:cNvSpPr txBox="1">
            <a:spLocks/>
          </p:cNvSpPr>
          <p:nvPr/>
        </p:nvSpPr>
        <p:spPr>
          <a:xfrm>
            <a:off x="0" y="4062784"/>
            <a:ext cx="9194232" cy="19585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 этом случае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=0,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 есть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проверкой регулярности –последовательного соединения является	условие	</a:t>
            </a:r>
            <a:r>
              <a:rPr lang="en-US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при обеспечении режима Холостого Хода.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2555776" y="4566816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1" name="Заголовок 1"/>
          <p:cNvSpPr txBox="1">
            <a:spLocks/>
          </p:cNvSpPr>
          <p:nvPr/>
        </p:nvSpPr>
        <p:spPr>
          <a:xfrm>
            <a:off x="107504" y="5586248"/>
            <a:ext cx="1325288" cy="418532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ru-RU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0</a:t>
            </a:r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267938" y="5315496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3" name="Прямоугольник 112"/>
          <p:cNvSpPr/>
          <p:nvPr/>
        </p:nvSpPr>
        <p:spPr>
          <a:xfrm>
            <a:off x="7375483" y="2446842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/>
          <p:cNvSpPr/>
          <p:nvPr/>
        </p:nvSpPr>
        <p:spPr>
          <a:xfrm>
            <a:off x="6998897" y="2551748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Овал 114"/>
          <p:cNvSpPr/>
          <p:nvPr/>
        </p:nvSpPr>
        <p:spPr>
          <a:xfrm>
            <a:off x="7001588" y="3052018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6" name="Прямая соединительная линия 115"/>
          <p:cNvCxnSpPr/>
          <p:nvPr/>
        </p:nvCxnSpPr>
        <p:spPr>
          <a:xfrm>
            <a:off x="7048983" y="3077291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Прямая соединительная линия 116"/>
          <p:cNvCxnSpPr/>
          <p:nvPr/>
        </p:nvCxnSpPr>
        <p:spPr>
          <a:xfrm>
            <a:off x="7842068" y="2561462"/>
            <a:ext cx="370033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Прямая соединительная линия 118"/>
          <p:cNvCxnSpPr/>
          <p:nvPr/>
        </p:nvCxnSpPr>
        <p:spPr>
          <a:xfrm>
            <a:off x="7831835" y="3107516"/>
            <a:ext cx="39506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Овал 119"/>
          <p:cNvSpPr/>
          <p:nvPr/>
        </p:nvSpPr>
        <p:spPr>
          <a:xfrm>
            <a:off x="8226334" y="2549390"/>
            <a:ext cx="43384" cy="3748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Овал 120"/>
          <p:cNvSpPr/>
          <p:nvPr/>
        </p:nvSpPr>
        <p:spPr>
          <a:xfrm>
            <a:off x="8223643" y="3081621"/>
            <a:ext cx="44256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2" name="Прямая соединительная линия 121"/>
          <p:cNvCxnSpPr/>
          <p:nvPr/>
        </p:nvCxnSpPr>
        <p:spPr>
          <a:xfrm>
            <a:off x="7057008" y="2573017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1" name="Прямоугольник 170"/>
          <p:cNvSpPr/>
          <p:nvPr/>
        </p:nvSpPr>
        <p:spPr>
          <a:xfrm>
            <a:off x="7378174" y="3523892"/>
            <a:ext cx="462604" cy="735752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1" name="Овал 180"/>
          <p:cNvSpPr/>
          <p:nvPr/>
        </p:nvSpPr>
        <p:spPr>
          <a:xfrm>
            <a:off x="7001588" y="3628798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Овал 182"/>
          <p:cNvSpPr/>
          <p:nvPr/>
        </p:nvSpPr>
        <p:spPr>
          <a:xfrm>
            <a:off x="7004279" y="4129068"/>
            <a:ext cx="40233" cy="4164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2" name="Прямая соединительная линия 201"/>
          <p:cNvCxnSpPr/>
          <p:nvPr/>
        </p:nvCxnSpPr>
        <p:spPr>
          <a:xfrm>
            <a:off x="7051674" y="4154341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Прямая соединительная линия 202"/>
          <p:cNvCxnSpPr/>
          <p:nvPr/>
        </p:nvCxnSpPr>
        <p:spPr>
          <a:xfrm>
            <a:off x="7848525" y="3652800"/>
            <a:ext cx="40703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Прямая соединительная линия 203"/>
          <p:cNvCxnSpPr/>
          <p:nvPr/>
        </p:nvCxnSpPr>
        <p:spPr>
          <a:xfrm>
            <a:off x="7848814" y="4184566"/>
            <a:ext cx="39506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5" name="Овал 204"/>
          <p:cNvSpPr/>
          <p:nvPr/>
        </p:nvSpPr>
        <p:spPr>
          <a:xfrm>
            <a:off x="8229025" y="3639339"/>
            <a:ext cx="43384" cy="3939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0" name="Овал 219"/>
          <p:cNvSpPr/>
          <p:nvPr/>
        </p:nvSpPr>
        <p:spPr>
          <a:xfrm>
            <a:off x="8239756" y="4160564"/>
            <a:ext cx="44256" cy="3785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1" name="Прямая соединительная линия 220"/>
          <p:cNvCxnSpPr/>
          <p:nvPr/>
        </p:nvCxnSpPr>
        <p:spPr>
          <a:xfrm>
            <a:off x="7059699" y="3650067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Овал 222"/>
          <p:cNvSpPr/>
          <p:nvPr/>
        </p:nvSpPr>
        <p:spPr>
          <a:xfrm>
            <a:off x="6516784" y="3154018"/>
            <a:ext cx="432048" cy="401268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29" name="Прямая соединительная линия 228"/>
          <p:cNvCxnSpPr/>
          <p:nvPr/>
        </p:nvCxnSpPr>
        <p:spPr>
          <a:xfrm>
            <a:off x="6732808" y="3563385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0" name="Прямая соединительная линия 229"/>
          <p:cNvCxnSpPr/>
          <p:nvPr/>
        </p:nvCxnSpPr>
        <p:spPr>
          <a:xfrm>
            <a:off x="6732808" y="2805196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Прямая соединительная линия 230"/>
          <p:cNvCxnSpPr/>
          <p:nvPr/>
        </p:nvCxnSpPr>
        <p:spPr>
          <a:xfrm>
            <a:off x="6732808" y="3899604"/>
            <a:ext cx="326500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2" name="Прямая соединительная линия 231"/>
          <p:cNvCxnSpPr/>
          <p:nvPr/>
        </p:nvCxnSpPr>
        <p:spPr>
          <a:xfrm>
            <a:off x="6732808" y="2813127"/>
            <a:ext cx="0" cy="32584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3" name="Прямая соединительная линия 232"/>
          <p:cNvCxnSpPr/>
          <p:nvPr/>
        </p:nvCxnSpPr>
        <p:spPr>
          <a:xfrm flipV="1">
            <a:off x="6732808" y="3188802"/>
            <a:ext cx="0" cy="31781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/>
          <p:nvPr/>
        </p:nvCxnSpPr>
        <p:spPr>
          <a:xfrm flipH="1">
            <a:off x="8352659" y="3154250"/>
            <a:ext cx="22045" cy="518336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235"/>
          <p:cNvSpPr txBox="1"/>
          <p:nvPr/>
        </p:nvSpPr>
        <p:spPr>
          <a:xfrm>
            <a:off x="8337719" y="3112222"/>
            <a:ext cx="8290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U=0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9" name="TextBox 238"/>
          <p:cNvSpPr txBox="1"/>
          <p:nvPr/>
        </p:nvSpPr>
        <p:spPr>
          <a:xfrm>
            <a:off x="8366485" y="2833772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40" name="Заголовок 1"/>
          <p:cNvSpPr txBox="1">
            <a:spLocks/>
          </p:cNvSpPr>
          <p:nvPr/>
        </p:nvSpPr>
        <p:spPr>
          <a:xfrm>
            <a:off x="36512" y="5301208"/>
            <a:ext cx="921600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Регулярность соединения ЧП на входе проверяется аналогично, изменяется только направление передачи.</a:t>
            </a:r>
          </a:p>
        </p:txBody>
      </p:sp>
    </p:spTree>
    <p:extLst>
      <p:ext uri="{BB962C8B-B14F-4D97-AF65-F5344CB8AC3E}">
        <p14:creationId xmlns:p14="http://schemas.microsoft.com/office/powerpoint/2010/main" val="1137203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59969" y="116632"/>
            <a:ext cx="5453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Обратная связь в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216116" y="1499072"/>
            <a:ext cx="8676456" cy="1656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Последовательно-параллельное соединение двух ЧП представляет собой один из основных видов цепи с обратной связью, в которой напряжение на выходе воздействует на входное сопротивление системы.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2584079" y="5235019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1915030" y="5454047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2748020" y="5272064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2573971" y="3290803"/>
            <a:ext cx="901484" cy="1433773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1928380" y="5488954"/>
            <a:ext cx="6490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762308" y="3585222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Овал 14"/>
          <p:cNvSpPr/>
          <p:nvPr/>
        </p:nvSpPr>
        <p:spPr>
          <a:xfrm>
            <a:off x="1938200" y="3448444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/>
          <p:cNvSpPr/>
          <p:nvPr/>
        </p:nvSpPr>
        <p:spPr>
          <a:xfrm>
            <a:off x="1945912" y="4456556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7" name="Прямая соединительная линия 16"/>
          <p:cNvCxnSpPr/>
          <p:nvPr/>
        </p:nvCxnSpPr>
        <p:spPr>
          <a:xfrm>
            <a:off x="1115637" y="3484078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>
            <a:off x="1938796" y="4492190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flipV="1">
            <a:off x="1129904" y="4451313"/>
            <a:ext cx="0" cy="100819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flipH="1">
            <a:off x="1959627" y="4530330"/>
            <a:ext cx="613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>
            <a:off x="1129892" y="5424879"/>
            <a:ext cx="12" cy="104943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409824" y="4407968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527580" y="4474129"/>
            <a:ext cx="60537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Прямая со стрелкой 29"/>
          <p:cNvCxnSpPr/>
          <p:nvPr/>
        </p:nvCxnSpPr>
        <p:spPr>
          <a:xfrm>
            <a:off x="491266" y="3586236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4187" y="365737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1975126" y="5548473"/>
            <a:ext cx="6721" cy="831557"/>
          </a:xfrm>
          <a:prstGeom prst="straightConnector1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22843" y="564595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47820" y="540035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21997" y="5444656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63844" y="5445291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1986248" y="3586244"/>
            <a:ext cx="6721" cy="83987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33965" y="36878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58942" y="3442287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188821" y="3487220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1938003" y="6423292"/>
            <a:ext cx="83707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/>
          <p:cNvSpPr/>
          <p:nvPr/>
        </p:nvSpPr>
        <p:spPr>
          <a:xfrm>
            <a:off x="396941" y="3420492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520040" y="3486653"/>
            <a:ext cx="623719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0111" y="3399856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3" name="Прямая соединительная линия 52"/>
          <p:cNvCxnSpPr/>
          <p:nvPr/>
        </p:nvCxnSpPr>
        <p:spPr>
          <a:xfrm>
            <a:off x="1128347" y="6466623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3481761" y="5477606"/>
            <a:ext cx="61399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3470872" y="6469356"/>
            <a:ext cx="141331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3465012" y="3486585"/>
            <a:ext cx="655536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3502363" y="4494697"/>
            <a:ext cx="636255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Овал 60"/>
          <p:cNvSpPr/>
          <p:nvPr/>
        </p:nvSpPr>
        <p:spPr>
          <a:xfrm>
            <a:off x="4831509" y="3450951"/>
            <a:ext cx="86243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/>
          <p:cNvSpPr/>
          <p:nvPr/>
        </p:nvSpPr>
        <p:spPr>
          <a:xfrm>
            <a:off x="4038886" y="4459063"/>
            <a:ext cx="84544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81" name="Прямая со стрелкой 80"/>
          <p:cNvCxnSpPr/>
          <p:nvPr/>
        </p:nvCxnSpPr>
        <p:spPr>
          <a:xfrm>
            <a:off x="4086468" y="5526462"/>
            <a:ext cx="6721" cy="856755"/>
          </a:xfrm>
          <a:prstGeom prst="straightConnector1">
            <a:avLst/>
          </a:prstGeom>
          <a:ln w="38100">
            <a:solidFill>
              <a:schemeClr val="accent3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506168" y="56651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536260" y="5403091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736898" y="5455935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779124" y="5467188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92" name="Прямая со стрелкой 91"/>
          <p:cNvCxnSpPr/>
          <p:nvPr/>
        </p:nvCxnSpPr>
        <p:spPr>
          <a:xfrm>
            <a:off x="4069014" y="3581423"/>
            <a:ext cx="6721" cy="83155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517290" y="370705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547382" y="3445020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804101" y="3509117"/>
            <a:ext cx="328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10" name="Прямая соединительная линия 109"/>
          <p:cNvCxnSpPr/>
          <p:nvPr/>
        </p:nvCxnSpPr>
        <p:spPr>
          <a:xfrm>
            <a:off x="4066387" y="3486152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Овал 110"/>
          <p:cNvSpPr/>
          <p:nvPr/>
        </p:nvSpPr>
        <p:spPr>
          <a:xfrm>
            <a:off x="5468132" y="3428432"/>
            <a:ext cx="126268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2" name="Прямая соединительная линия 111"/>
          <p:cNvCxnSpPr/>
          <p:nvPr/>
        </p:nvCxnSpPr>
        <p:spPr>
          <a:xfrm flipH="1">
            <a:off x="4082238" y="4508552"/>
            <a:ext cx="601" cy="95862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Прямая соединительная линия 112"/>
          <p:cNvCxnSpPr/>
          <p:nvPr/>
        </p:nvCxnSpPr>
        <p:spPr>
          <a:xfrm>
            <a:off x="4874320" y="3487544"/>
            <a:ext cx="12" cy="299416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642072" y="5802034"/>
            <a:ext cx="8002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ос</a:t>
            </a:r>
            <a:endParaRPr lang="ru-RU" sz="40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15" name="Прямая соединительная линия 114"/>
          <p:cNvCxnSpPr/>
          <p:nvPr/>
        </p:nvCxnSpPr>
        <p:spPr>
          <a:xfrm>
            <a:off x="4082232" y="4500044"/>
            <a:ext cx="144171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6" name="Овал 115"/>
          <p:cNvSpPr/>
          <p:nvPr/>
        </p:nvSpPr>
        <p:spPr>
          <a:xfrm>
            <a:off x="5504005" y="4442324"/>
            <a:ext cx="114789" cy="10909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7" name="Прямая со стрелкой 116"/>
          <p:cNvCxnSpPr/>
          <p:nvPr/>
        </p:nvCxnSpPr>
        <p:spPr>
          <a:xfrm>
            <a:off x="5550968" y="3600524"/>
            <a:ext cx="6721" cy="778868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540429" y="367166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ru-RU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584727" y="3414144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0" name="Овал 119"/>
          <p:cNvSpPr/>
          <p:nvPr/>
        </p:nvSpPr>
        <p:spPr>
          <a:xfrm>
            <a:off x="4024512" y="5438893"/>
            <a:ext cx="84544" cy="72321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1" name="Овал 120"/>
          <p:cNvSpPr/>
          <p:nvPr/>
        </p:nvSpPr>
        <p:spPr>
          <a:xfrm>
            <a:off x="4061773" y="6422426"/>
            <a:ext cx="83707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2" name="TextBox 121"/>
          <p:cNvSpPr txBox="1"/>
          <p:nvPr/>
        </p:nvSpPr>
        <p:spPr>
          <a:xfrm>
            <a:off x="1691680" y="314040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4067944" y="524848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4047740" y="317454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561952" y="523501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4082232" y="4514116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657188" y="643848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1561952" y="42986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053656" y="644404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1" name="Овал 130"/>
          <p:cNvSpPr/>
          <p:nvPr/>
        </p:nvSpPr>
        <p:spPr>
          <a:xfrm>
            <a:off x="4053656" y="3457008"/>
            <a:ext cx="83707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7327654" y="4440017"/>
            <a:ext cx="745028" cy="107721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3" name="Овал 132"/>
          <p:cNvSpPr/>
          <p:nvPr/>
        </p:nvSpPr>
        <p:spPr>
          <a:xfrm>
            <a:off x="6732240" y="4589294"/>
            <a:ext cx="71276" cy="60970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4" name="Овал 133"/>
          <p:cNvSpPr/>
          <p:nvPr/>
        </p:nvSpPr>
        <p:spPr>
          <a:xfrm>
            <a:off x="6736159" y="5290954"/>
            <a:ext cx="64796" cy="67067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35" name="Прямая соединительная линия 134"/>
          <p:cNvCxnSpPr/>
          <p:nvPr/>
        </p:nvCxnSpPr>
        <p:spPr>
          <a:xfrm>
            <a:off x="6799804" y="5328939"/>
            <a:ext cx="52583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Прямая соединительная линия 135"/>
          <p:cNvCxnSpPr/>
          <p:nvPr/>
        </p:nvCxnSpPr>
        <p:spPr>
          <a:xfrm>
            <a:off x="8089690" y="4610565"/>
            <a:ext cx="59594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Прямая соединительная линия 136"/>
          <p:cNvCxnSpPr/>
          <p:nvPr/>
        </p:nvCxnSpPr>
        <p:spPr>
          <a:xfrm>
            <a:off x="8057528" y="5359164"/>
            <a:ext cx="636257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8" name="Овал 137"/>
          <p:cNvSpPr/>
          <p:nvPr/>
        </p:nvSpPr>
        <p:spPr>
          <a:xfrm>
            <a:off x="8659397" y="4584033"/>
            <a:ext cx="69869" cy="6640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Овал 138"/>
          <p:cNvSpPr/>
          <p:nvPr/>
        </p:nvSpPr>
        <p:spPr>
          <a:xfrm>
            <a:off x="8652874" y="5317203"/>
            <a:ext cx="78404" cy="73774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0" name="Прямая соединительная линия 139"/>
          <p:cNvCxnSpPr/>
          <p:nvPr/>
        </p:nvCxnSpPr>
        <p:spPr>
          <a:xfrm>
            <a:off x="6807829" y="4622120"/>
            <a:ext cx="525832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380312" y="4452791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с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5656167" y="4650435"/>
            <a:ext cx="5998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~</a:t>
            </a:r>
            <a:endParaRPr lang="ru-RU" sz="5400" b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8564765" y="47059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ru-RU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609063" y="4448460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45" name="Прямая со стрелкой 144"/>
          <p:cNvCxnSpPr/>
          <p:nvPr/>
        </p:nvCxnSpPr>
        <p:spPr>
          <a:xfrm>
            <a:off x="8604448" y="4710856"/>
            <a:ext cx="6721" cy="53197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Прямая со стрелкой 145"/>
          <p:cNvCxnSpPr/>
          <p:nvPr/>
        </p:nvCxnSpPr>
        <p:spPr>
          <a:xfrm>
            <a:off x="6868221" y="4732650"/>
            <a:ext cx="6721" cy="531977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6357912" y="465176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402210" y="439424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6646754" y="424966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474720" y="424966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494924" y="540236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517026" y="5407924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3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4" y="211369"/>
            <a:ext cx="4139952" cy="1519954"/>
          </a:xfrm>
        </p:spPr>
      </p:pic>
      <p:sp>
        <p:nvSpPr>
          <p:cNvPr id="11" name="TextBox 10"/>
          <p:cNvSpPr txBox="1"/>
          <p:nvPr/>
        </p:nvSpPr>
        <p:spPr>
          <a:xfrm>
            <a:off x="1020861" y="528433"/>
            <a:ext cx="1912703" cy="6432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Заголовок 1"/>
          <p:cNvSpPr txBox="1">
            <a:spLocks/>
          </p:cNvSpPr>
          <p:nvPr/>
        </p:nvSpPr>
        <p:spPr>
          <a:xfrm>
            <a:off x="539552" y="1916832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Левая фигурная скобка 13"/>
          <p:cNvSpPr/>
          <p:nvPr/>
        </p:nvSpPr>
        <p:spPr>
          <a:xfrm>
            <a:off x="323528" y="1674912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526794" y="139361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73676" y="139361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97812" y="139361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6794" y="198884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3676" y="198884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97812" y="198884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2132856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Заголовок 1"/>
              <p:cNvSpPr txBox="1">
                <a:spLocks/>
              </p:cNvSpPr>
              <p:nvPr/>
            </p:nvSpPr>
            <p:spPr>
              <a:xfrm>
                <a:off x="4589748" y="919919"/>
                <a:ext cx="4554252" cy="17099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ru-RU" sz="24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В матричной форме: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Y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9748" y="919919"/>
                <a:ext cx="4554252" cy="17099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5258526" y="147079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712596" y="1542278"/>
            <a:ext cx="8324800" cy="1767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						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  							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,</a:t>
            </a:r>
          </a:p>
          <a:p>
            <a:pPr algn="just"/>
            <a:endParaRPr lang="ru-RU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ГДЕ 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 – </a:t>
            </a:r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обратный ток (обратная передача).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966364" y="1456278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73040" y="1891193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966364" y="1890671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374076" y="2061370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475656" y="278317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4" name="Заголовок 1"/>
          <p:cNvSpPr txBox="1">
            <a:spLocks/>
          </p:cNvSpPr>
          <p:nvPr/>
        </p:nvSpPr>
        <p:spPr>
          <a:xfrm>
            <a:off x="179512" y="3068960"/>
            <a:ext cx="867645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Определение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Y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-параметров с помощью режима</a:t>
            </a:r>
            <a:r>
              <a:rPr lang="ru-RU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короткого замыкания:</a:t>
            </a:r>
            <a:endParaRPr lang="ru-RU" sz="24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Заголовок 1"/>
              <p:cNvSpPr txBox="1">
                <a:spLocks/>
              </p:cNvSpPr>
              <p:nvPr/>
            </p:nvSpPr>
            <p:spPr>
              <a:xfrm>
                <a:off x="936104" y="3933056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11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5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4" y="3933056"/>
                <a:ext cx="8676456" cy="1152128"/>
              </a:xfrm>
              <a:prstGeom prst="rect">
                <a:avLst/>
              </a:prstGeom>
              <a:blipFill rotWithShape="1">
                <a:blip r:embed="rId6"/>
                <a:stretch>
                  <a:fillRect l="-1124" b="-6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Прямая соединительная линия 4"/>
          <p:cNvCxnSpPr/>
          <p:nvPr/>
        </p:nvCxnSpPr>
        <p:spPr>
          <a:xfrm>
            <a:off x="2295872" y="4509120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Заголовок 1"/>
          <p:cNvSpPr txBox="1">
            <a:spLocks/>
          </p:cNvSpPr>
          <p:nvPr/>
        </p:nvSpPr>
        <p:spPr>
          <a:xfrm>
            <a:off x="2268136" y="458112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Заголовок 1"/>
              <p:cNvSpPr txBox="1">
                <a:spLocks/>
              </p:cNvSpPr>
              <p:nvPr/>
            </p:nvSpPr>
            <p:spPr>
              <a:xfrm>
                <a:off x="3995936" y="3933056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21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33056"/>
                <a:ext cx="8676456" cy="1152128"/>
              </a:xfrm>
              <a:prstGeom prst="rect">
                <a:avLst/>
              </a:prstGeom>
              <a:blipFill rotWithShape="1">
                <a:blip r:embed="rId7"/>
                <a:stretch>
                  <a:fillRect l="-1124" b="-6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Прямая соединительная линия 57"/>
          <p:cNvCxnSpPr/>
          <p:nvPr/>
        </p:nvCxnSpPr>
        <p:spPr>
          <a:xfrm>
            <a:off x="5355704" y="4509120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Заголовок 1"/>
          <p:cNvSpPr txBox="1">
            <a:spLocks/>
          </p:cNvSpPr>
          <p:nvPr/>
        </p:nvSpPr>
        <p:spPr>
          <a:xfrm>
            <a:off x="5327968" y="458112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Заголовок 1"/>
              <p:cNvSpPr txBox="1">
                <a:spLocks/>
              </p:cNvSpPr>
              <p:nvPr/>
            </p:nvSpPr>
            <p:spPr>
              <a:xfrm>
                <a:off x="936104" y="5085184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12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4" y="5085184"/>
                <a:ext cx="8676456" cy="1152128"/>
              </a:xfrm>
              <a:prstGeom prst="rect">
                <a:avLst/>
              </a:prstGeom>
              <a:blipFill rotWithShape="1">
                <a:blip r:embed="rId8"/>
                <a:stretch>
                  <a:fillRect l="-1124" b="-6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Прямая соединительная линия 60"/>
          <p:cNvCxnSpPr/>
          <p:nvPr/>
        </p:nvCxnSpPr>
        <p:spPr>
          <a:xfrm>
            <a:off x="2295872" y="5661248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Заголовок 1"/>
          <p:cNvSpPr txBox="1">
            <a:spLocks/>
          </p:cNvSpPr>
          <p:nvPr/>
        </p:nvSpPr>
        <p:spPr>
          <a:xfrm>
            <a:off x="2268136" y="5733256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Заголовок 1"/>
              <p:cNvSpPr txBox="1">
                <a:spLocks/>
              </p:cNvSpPr>
              <p:nvPr/>
            </p:nvSpPr>
            <p:spPr>
              <a:xfrm>
                <a:off x="3995936" y="5085184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Y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22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85184"/>
                <a:ext cx="8676456" cy="1152128"/>
              </a:xfrm>
              <a:prstGeom prst="rect">
                <a:avLst/>
              </a:prstGeom>
              <a:blipFill rotWithShape="1">
                <a:blip r:embed="rId9"/>
                <a:stretch>
                  <a:fillRect l="-1124" b="-687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Прямая соединительная линия 63"/>
          <p:cNvCxnSpPr/>
          <p:nvPr/>
        </p:nvCxnSpPr>
        <p:spPr>
          <a:xfrm>
            <a:off x="5355704" y="5661248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Заголовок 1"/>
          <p:cNvSpPr txBox="1">
            <a:spLocks/>
          </p:cNvSpPr>
          <p:nvPr/>
        </p:nvSpPr>
        <p:spPr>
          <a:xfrm>
            <a:off x="5327968" y="5733256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004048" y="436562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989333" y="5517754"/>
            <a:ext cx="543475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860032" y="4480865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70020" y="4164056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860032" y="5316184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60032" y="5632471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802142" y="4495068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92154" y="4163594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792154" y="5316184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792716" y="5647196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20546" y="57959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321108" y="46391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268306" y="46391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267744" y="57959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34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80710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07504" y="-1035496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Пусть основной ЧП имеет передаточную функцию: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Заголовок 1"/>
              <p:cNvSpPr txBox="1">
                <a:spLocks/>
              </p:cNvSpPr>
              <p:nvPr/>
            </p:nvSpPr>
            <p:spPr>
              <a:xfrm>
                <a:off x="245616" y="-603448"/>
                <a:ext cx="8855968" cy="18002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H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num>
                      <m:den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16" y="-603448"/>
                <a:ext cx="8855968" cy="1800200"/>
              </a:xfrm>
              <a:prstGeom prst="rect">
                <a:avLst/>
              </a:prstGeom>
              <a:blipFill rotWithShape="1">
                <a:blip r:embed="rId8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Прямоугольник 6"/>
          <p:cNvSpPr/>
          <p:nvPr/>
        </p:nvSpPr>
        <p:spPr>
          <a:xfrm>
            <a:off x="2699792" y="620120"/>
            <a:ext cx="277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695756" y="816967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2533830" y="27436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2533830" y="68120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11" name="Заголовок 1"/>
          <p:cNvSpPr txBox="1">
            <a:spLocks/>
          </p:cNvSpPr>
          <p:nvPr/>
        </p:nvSpPr>
        <p:spPr>
          <a:xfrm>
            <a:off x="107504" y="73768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Передаточная функция цепи ОС: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Заголовок 1"/>
              <p:cNvSpPr txBox="1">
                <a:spLocks/>
              </p:cNvSpPr>
              <p:nvPr/>
            </p:nvSpPr>
            <p:spPr>
              <a:xfrm>
                <a:off x="238248" y="491528"/>
                <a:ext cx="8855968" cy="18002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H</a:t>
                </a:r>
                <a:r>
                  <a:rPr lang="ru-RU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(</a:t>
                </a:r>
                <a:r>
                  <a:rPr lang="en-US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num>
                      <m:den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2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48" y="491528"/>
                <a:ext cx="8855968" cy="1800200"/>
              </a:xfrm>
              <a:prstGeom prst="rect">
                <a:avLst/>
              </a:prstGeom>
              <a:blipFill rotWithShape="1">
                <a:blip r:embed="rId9"/>
                <a:stretch>
                  <a:fillRect b="-3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Прямоугольник 12"/>
          <p:cNvSpPr/>
          <p:nvPr/>
        </p:nvSpPr>
        <p:spPr>
          <a:xfrm>
            <a:off x="2699792" y="1744240"/>
            <a:ext cx="277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2699792" y="154307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742656" y="154250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2527200" y="137327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2533830" y="177338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107504" y="1268760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Очевидно, что</a:t>
            </a:r>
          </a:p>
        </p:txBody>
      </p:sp>
      <p:sp>
        <p:nvSpPr>
          <p:cNvPr id="19" name="Заголовок 1"/>
          <p:cNvSpPr txBox="1">
            <a:spLocks/>
          </p:cNvSpPr>
          <p:nvPr/>
        </p:nvSpPr>
        <p:spPr>
          <a:xfrm>
            <a:off x="1836712" y="1787104"/>
            <a:ext cx="8855968" cy="10524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	U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 U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– U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764710" y="222251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3506168" y="221915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4276878" y="221915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675292" y="2392312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4453092" y="2391744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25" name="Прямоугольник 24"/>
          <p:cNvSpPr/>
          <p:nvPr/>
        </p:nvSpPr>
        <p:spPr>
          <a:xfrm>
            <a:off x="4499424" y="2401143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26" name="Заголовок 1"/>
          <p:cNvSpPr txBox="1">
            <a:spLocks/>
          </p:cNvSpPr>
          <p:nvPr/>
        </p:nvSpPr>
        <p:spPr>
          <a:xfrm>
            <a:off x="107504" y="1729384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Передаточная функция всей системы: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Заголовок 1"/>
              <p:cNvSpPr txBox="1">
                <a:spLocks/>
              </p:cNvSpPr>
              <p:nvPr/>
            </p:nvSpPr>
            <p:spPr>
              <a:xfrm>
                <a:off x="237232" y="2162000"/>
                <a:ext cx="8855968" cy="1800200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H(</a:t>
                </a:r>
                <a:r>
                  <a:rPr lang="en-US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num>
                      <m:den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den>
                    </m:f>
                  </m:oMath>
                </a14:m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</m:num>
                      <m:den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1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𝐔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</m:t>
                        </m:r>
                      </m:den>
                    </m:f>
                  </m:oMath>
                </a14:m>
                <a:r>
                  <a:rPr lang="ru-RU" sz="20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:endParaRPr lang="ru-RU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32" y="2162000"/>
                <a:ext cx="8855968" cy="1800200"/>
              </a:xfrm>
              <a:prstGeom prst="rect">
                <a:avLst/>
              </a:prstGeom>
              <a:blipFill rotWithShape="1">
                <a:blip r:embed="rId10"/>
                <a:stretch>
                  <a:fillRect b="-305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Прямоугольник 27"/>
          <p:cNvSpPr/>
          <p:nvPr/>
        </p:nvSpPr>
        <p:spPr>
          <a:xfrm>
            <a:off x="2577722" y="3386136"/>
            <a:ext cx="2776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</a:p>
          <a:p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dirty="0"/>
          </a:p>
        </p:txBody>
      </p:sp>
      <p:sp>
        <p:nvSpPr>
          <p:cNvPr id="30" name="Прямоугольник 29"/>
          <p:cNvSpPr/>
          <p:nvPr/>
        </p:nvSpPr>
        <p:spPr>
          <a:xfrm>
            <a:off x="2411760" y="304038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31" name="Прямоугольник 30"/>
          <p:cNvSpPr/>
          <p:nvPr/>
        </p:nvSpPr>
        <p:spPr>
          <a:xfrm>
            <a:off x="2411760" y="344721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32" name="Прямоугольник 31"/>
          <p:cNvSpPr/>
          <p:nvPr/>
        </p:nvSpPr>
        <p:spPr>
          <a:xfrm>
            <a:off x="3203848" y="342956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33" name="Прямоугольник 32"/>
          <p:cNvSpPr/>
          <p:nvPr/>
        </p:nvSpPr>
        <p:spPr>
          <a:xfrm>
            <a:off x="3665040" y="342956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34" name="Прямоугольник 33"/>
          <p:cNvSpPr/>
          <p:nvPr/>
        </p:nvSpPr>
        <p:spPr>
          <a:xfrm>
            <a:off x="3372972" y="3617016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35" name="Прямоугольник 34"/>
          <p:cNvSpPr/>
          <p:nvPr/>
        </p:nvSpPr>
        <p:spPr>
          <a:xfrm>
            <a:off x="3841254" y="3602160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36" name="Прямоугольник 35"/>
          <p:cNvSpPr/>
          <p:nvPr/>
        </p:nvSpPr>
        <p:spPr>
          <a:xfrm>
            <a:off x="3887586" y="3611559"/>
            <a:ext cx="292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dirty="0"/>
          </a:p>
        </p:txBody>
      </p:sp>
      <p:sp>
        <p:nvSpPr>
          <p:cNvPr id="37" name="Прямоугольник 36"/>
          <p:cNvSpPr/>
          <p:nvPr/>
        </p:nvSpPr>
        <p:spPr>
          <a:xfrm>
            <a:off x="3405584" y="304038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38" name="Заголовок 1"/>
          <p:cNvSpPr txBox="1">
            <a:spLocks/>
          </p:cNvSpPr>
          <p:nvPr/>
        </p:nvSpPr>
        <p:spPr>
          <a:xfrm>
            <a:off x="107504" y="2881512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Разделим числитель и знаменатель на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74330" y="3774752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2923014" y="479715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3031256" y="4854872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3031256" y="456684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4" name="Прямоугольник 43"/>
          <p:cNvSpPr/>
          <p:nvPr/>
        </p:nvSpPr>
        <p:spPr>
          <a:xfrm>
            <a:off x="2743224" y="4843378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2743224" y="456684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6" name="Прямоугольник 45"/>
          <p:cNvSpPr/>
          <p:nvPr/>
        </p:nvSpPr>
        <p:spPr>
          <a:xfrm>
            <a:off x="2872384" y="4325034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47" name="Прямоугольник 46"/>
          <p:cNvSpPr/>
          <p:nvPr/>
        </p:nvSpPr>
        <p:spPr>
          <a:xfrm>
            <a:off x="2534398" y="4166730"/>
            <a:ext cx="3385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dirty="0"/>
          </a:p>
        </p:txBody>
      </p:sp>
      <p:sp>
        <p:nvSpPr>
          <p:cNvPr id="54" name="Заголовок 1"/>
          <p:cNvSpPr txBox="1">
            <a:spLocks/>
          </p:cNvSpPr>
          <p:nvPr/>
        </p:nvSpPr>
        <p:spPr>
          <a:xfrm>
            <a:off x="1187624" y="4365104"/>
            <a:ext cx="3507184" cy="1008112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2858664" y="4739432"/>
            <a:ext cx="269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1400" dirty="0"/>
          </a:p>
        </p:txBody>
      </p:sp>
      <p:sp>
        <p:nvSpPr>
          <p:cNvPr id="49" name="Прямоугольник 48"/>
          <p:cNvSpPr/>
          <p:nvPr/>
        </p:nvSpPr>
        <p:spPr>
          <a:xfrm>
            <a:off x="2905078" y="4738864"/>
            <a:ext cx="269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1400" dirty="0"/>
          </a:p>
        </p:txBody>
      </p:sp>
      <p:sp>
        <p:nvSpPr>
          <p:cNvPr id="50" name="Прямоугольник 49"/>
          <p:cNvSpPr/>
          <p:nvPr/>
        </p:nvSpPr>
        <p:spPr>
          <a:xfrm>
            <a:off x="2876502" y="5010454"/>
            <a:ext cx="269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1400" dirty="0"/>
          </a:p>
        </p:txBody>
      </p:sp>
      <p:sp>
        <p:nvSpPr>
          <p:cNvPr id="51" name="Прямоугольник 50"/>
          <p:cNvSpPr/>
          <p:nvPr/>
        </p:nvSpPr>
        <p:spPr>
          <a:xfrm>
            <a:off x="3006230" y="4477822"/>
            <a:ext cx="26962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endParaRPr lang="ru-RU" sz="1400" dirty="0"/>
          </a:p>
        </p:txBody>
      </p:sp>
      <p:sp>
        <p:nvSpPr>
          <p:cNvPr id="52" name="Заголовок 1"/>
          <p:cNvSpPr txBox="1">
            <a:spLocks/>
          </p:cNvSpPr>
          <p:nvPr/>
        </p:nvSpPr>
        <p:spPr>
          <a:xfrm>
            <a:off x="108520" y="4581128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Если поменять полярность подключения одной пары зажимов ЧП цепи ОС, то</a:t>
            </a:r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Заголовок 1"/>
          <p:cNvSpPr txBox="1">
            <a:spLocks/>
          </p:cNvSpPr>
          <p:nvPr/>
        </p:nvSpPr>
        <p:spPr>
          <a:xfrm>
            <a:off x="1187624" y="6064152"/>
            <a:ext cx="2217960" cy="793848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Заголовок 1"/>
              <p:cNvSpPr txBox="1">
                <a:spLocks/>
              </p:cNvSpPr>
              <p:nvPr/>
            </p:nvSpPr>
            <p:spPr>
              <a:xfrm>
                <a:off x="266824" y="4653136"/>
                <a:ext cx="8855968" cy="20882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H(</a:t>
                </a:r>
                <a:r>
                  <a:rPr lang="en-US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cap="none" spc="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5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24" y="4653136"/>
                <a:ext cx="8855968" cy="2088232"/>
              </a:xfrm>
              <a:prstGeom prst="rect">
                <a:avLst/>
              </a:prstGeom>
              <a:blipFill rotWithShape="1">
                <a:blip r:embed="rId11"/>
                <a:stretch>
                  <a:fillRect b="-2624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Заголовок 1"/>
              <p:cNvSpPr txBox="1">
                <a:spLocks/>
              </p:cNvSpPr>
              <p:nvPr/>
            </p:nvSpPr>
            <p:spPr>
              <a:xfrm>
                <a:off x="252088" y="3212976"/>
                <a:ext cx="8855968" cy="2088232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	H(</a:t>
                </a:r>
                <a:r>
                  <a:rPr lang="en-US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cap="none" spc="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f>
                          <m:fPr>
                            <m:type m:val="skw"/>
                            <m:ctrlPr>
                              <a:rPr lang="en-US" sz="2800" b="1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a:rPr lang="en-US" sz="2800" b="1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i="0" baseline="-2500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i="0" baseline="-2500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𝟏</m:t>
                            </m:r>
                          </m:den>
                        </m:f>
                      </m:num>
                      <m:den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a:rPr lang="en-US" sz="2800" b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baseline="-250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800" b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baseline="-2500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𝟏</m:t>
                            </m:r>
                          </m:den>
                        </m:f>
                        <m:r>
                          <a:rPr lang="en-US" sz="2800" b="1" i="1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 </m:t>
                        </m:r>
                        <m:f>
                          <m:fPr>
                            <m:ctrlPr>
                              <a:rPr lang="en-US" sz="2800" b="1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</m:ctrlPr>
                          </m:fPr>
                          <m:num>
                            <m:r>
                              <a:rPr lang="en-US" sz="2800" b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i="0" baseline="-2500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US" sz="2800" b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𝐔</m:t>
                            </m:r>
                            <m:r>
                              <a:rPr lang="en-US" sz="2800" b="1" i="0" baseline="-2500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Courier New" pitchFamily="49" charset="0"/>
                              </a:rPr>
                              <m:t>𝟐</m:t>
                            </m:r>
                          </m:den>
                        </m:f>
                      </m:den>
                    </m:f>
                    <m:r>
                      <a:rPr lang="en-US" sz="2800" b="1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Courier New" pitchFamily="49" charset="0"/>
                      </a:rPr>
                      <m:t> </m:t>
                    </m:r>
                  </m:oMath>
                </a14:m>
                <a:r>
                  <a:rPr lang="ru-RU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</m:t>
                        </m:r>
                      </m:num>
                      <m:den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−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</m:den>
                    </m:f>
                  </m:oMath>
                </a14:m>
                <a:endParaRPr lang="ru-RU" sz="2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9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88" y="3212976"/>
                <a:ext cx="8855968" cy="2088232"/>
              </a:xfrm>
              <a:prstGeom prst="rect">
                <a:avLst/>
              </a:prstGeom>
              <a:blipFill rotWithShape="1"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779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968624"/>
            <a:ext cx="7620000" cy="4373563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107504" y="155760"/>
            <a:ext cx="8856984" cy="1217889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Обратная связь, обеспечивающая увеличение модуля общей передаточной функции системы, называется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положительной 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ОС. Здесь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|H|&gt;|H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7504" y="1571080"/>
            <a:ext cx="8856984" cy="1217889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Обратная связь, уменьшающая модуль общей передаточной функции всей системы, называется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отрицательной 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ОС. Здесь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|H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|&lt;|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|</a:t>
            </a:r>
            <a:r>
              <a:rPr lang="ru-RU" sz="2400" b="1" dirty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400" b="1" dirty="0" smtClean="0">
              <a:solidFill>
                <a:schemeClr val="accent3">
                  <a:lumMod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Прямоугольник 9"/>
              <p:cNvSpPr/>
              <p:nvPr/>
            </p:nvSpPr>
            <p:spPr>
              <a:xfrm>
                <a:off x="527148" y="2934445"/>
                <a:ext cx="2791149" cy="712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H(</a:t>
                </a:r>
                <a:r>
                  <a:rPr lang="en-US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j</a:t>
                </a:r>
                <a:r>
                  <a:rPr lang="el-GR" sz="2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ω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)</a:t>
                </a:r>
                <a:r>
                  <a:rPr lang="ru-RU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Courier New" pitchFamily="49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baseline="-250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i="0" baseline="-2500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</m:t>
                        </m:r>
                      </m:num>
                      <m:den>
                        <m:r>
                          <a:rPr lang="en-US" sz="2800" b="1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±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baseline="-250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  <m:r>
                          <a:rPr lang="en-US" sz="2800" b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</m:t>
                        </m:r>
                        <m:r>
                          <a:rPr lang="en-US" sz="2800" b="1" baseline="-250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𝟐</m:t>
                        </m:r>
                      </m:den>
                    </m:f>
                  </m:oMath>
                </a14:m>
                <a:endParaRPr lang="ru-RU" dirty="0"/>
              </a:p>
            </p:txBody>
          </p:sp>
        </mc:Choice>
        <mc:Fallback>
          <p:sp>
            <p:nvSpPr>
              <p:cNvPr id="10" name="Прямоугольник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148" y="2934445"/>
                <a:ext cx="2791149" cy="712631"/>
              </a:xfrm>
              <a:prstGeom prst="rect">
                <a:avLst/>
              </a:prstGeom>
              <a:blipFill rotWithShape="1">
                <a:blip r:embed="rId3"/>
                <a:stretch>
                  <a:fillRect l="-3275" b="-683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Заголовок 1"/>
              <p:cNvSpPr txBox="1">
                <a:spLocks/>
              </p:cNvSpPr>
              <p:nvPr/>
            </p:nvSpPr>
            <p:spPr>
              <a:xfrm>
                <a:off x="107504" y="2780928"/>
                <a:ext cx="8855968" cy="158417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Если	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</a:t>
                </a:r>
                <a:r>
                  <a:rPr lang="en-US" sz="2400" b="1" baseline="-25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&gt;&gt;1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, </a:t>
                </a:r>
                <a:r>
                  <a:rPr lang="ru-RU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то </a:t>
                </a:r>
                <a:r>
                  <a:rPr lang="en-US" sz="2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H≃±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a:rPr lang="en-US" sz="2800" b="1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𝟏</m:t>
                        </m:r>
                      </m:num>
                      <m:den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 </m:t>
                        </m:r>
                        <m:r>
                          <a:rPr lang="en-US" sz="2800" b="1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  <m:t>𝐇𝟐</m:t>
                        </m:r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.</a:t>
                </a:r>
                <a:endParaRPr lang="ru-RU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1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780928"/>
                <a:ext cx="8855968" cy="1584176"/>
              </a:xfrm>
              <a:prstGeom prst="rect">
                <a:avLst/>
              </a:prstGeom>
              <a:blipFill rotWithShape="1">
                <a:blip r:embed="rId4"/>
                <a:stretch>
                  <a:fillRect l="-1102" b="-346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Заголовок 1"/>
          <p:cNvSpPr txBox="1">
            <a:spLocks/>
          </p:cNvSpPr>
          <p:nvPr/>
        </p:nvSpPr>
        <p:spPr>
          <a:xfrm>
            <a:off x="107504" y="3717032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То есть очевидно, что передаточная функция системы зависит от передаточной функции цепи ОС.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107504" y="4581128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Изменяя передаточную функцию ОС, можно регулировать передаточную функцию всей системы.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107504" y="5085184"/>
            <a:ext cx="8855968" cy="15841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 ОС затрачивается меньшая мощность.</a:t>
            </a:r>
          </a:p>
        </p:txBody>
      </p:sp>
    </p:spTree>
    <p:extLst>
      <p:ext uri="{BB962C8B-B14F-4D97-AF65-F5344CB8AC3E}">
        <p14:creationId xmlns:p14="http://schemas.microsoft.com/office/powerpoint/2010/main" val="268056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1080" y="188640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24562"/>
            <a:ext cx="4139952" cy="1519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8609" y="541626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75928" y="2032548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Левая фигурная скобка 7"/>
          <p:cNvSpPr/>
          <p:nvPr/>
        </p:nvSpPr>
        <p:spPr>
          <a:xfrm>
            <a:off x="251520" y="1744516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63170" y="150932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95538" y="150932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19674" y="150932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4786" y="211907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87154" y="211907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11290" y="211907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989428" y="224857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Заголовок 1"/>
              <p:cNvSpPr txBox="1">
                <a:spLocks/>
              </p:cNvSpPr>
              <p:nvPr/>
            </p:nvSpPr>
            <p:spPr>
              <a:xfrm>
                <a:off x="4526124" y="1035635"/>
                <a:ext cx="4554252" cy="1709996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   </a:t>
                </a:r>
                <a:r>
                  <a:rPr lang="ru-RU" sz="2400" dirty="0" smtClean="0">
                    <a:solidFill>
                      <a:schemeClr val="accent3"/>
                    </a:solidFill>
                    <a:latin typeface="Courier New" pitchFamily="49" charset="0"/>
                    <a:cs typeface="Courier New" pitchFamily="49" charset="0"/>
                  </a:rPr>
                  <a:t>В матричной форме:</a:t>
                </a: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ru-RU" sz="2800" b="1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U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ru-RU" sz="2800" b="1" i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/>
                          <a:cs typeface="Courier New" pitchFamily="49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12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sz="2800" b="1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Z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i="0" baseline="-2500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22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ru-RU" sz="2800" b="1" i="1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/>
                              <a:cs typeface="Courier New" pitchFamily="49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ru-RU" sz="2800" b="1" i="1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/>
                                  <a:cs typeface="Courier New" pitchFamily="49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en-US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sz="2800" b="1" i="0" dirty="0" smtClean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I</m:t>
                                </m:r>
                                <m:r>
                                  <m:rPr>
                                    <m:nor/>
                                  </m:rPr>
                                  <a:rPr lang="ru-RU" sz="2800" b="1" baseline="-25000" dirty="0">
                                    <a:solidFill>
                                      <a:schemeClr val="tx1">
                                        <a:lumMod val="85000"/>
                                        <a:lumOff val="15000"/>
                                      </a:schemeClr>
                                    </a:solidFill>
                                    <a:latin typeface="Courier New" pitchFamily="49" charset="0"/>
                                    <a:cs typeface="Courier New" pitchFamily="49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ru-RU" sz="2800" dirty="0">
                  <a:solidFill>
                    <a:schemeClr val="accent3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16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124" y="1035635"/>
                <a:ext cx="4554252" cy="1709996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5220072" y="16010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94356" y="160102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20072" y="2006909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94356" y="2006387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966364" y="2177086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01898" y="1672508"/>
            <a:ext cx="4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179512" y="3068960"/>
            <a:ext cx="8676456" cy="11521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Определение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-параметров с помощью режима холостого хода:</a:t>
            </a:r>
            <a:endParaRPr lang="ru-RU" sz="24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Заголовок 1"/>
              <p:cNvSpPr txBox="1">
                <a:spLocks/>
              </p:cNvSpPr>
              <p:nvPr/>
            </p:nvSpPr>
            <p:spPr>
              <a:xfrm>
                <a:off x="936104" y="3933056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11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4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4" y="3933056"/>
                <a:ext cx="8676456" cy="1152128"/>
              </a:xfrm>
              <a:prstGeom prst="rect">
                <a:avLst/>
              </a:prstGeom>
              <a:blipFill rotWithShape="1">
                <a:blip r:embed="rId6"/>
                <a:stretch>
                  <a:fillRect l="-1124"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единительная линия 24"/>
          <p:cNvCxnSpPr/>
          <p:nvPr/>
        </p:nvCxnSpPr>
        <p:spPr>
          <a:xfrm>
            <a:off x="2295872" y="4509120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Заголовок 1"/>
          <p:cNvSpPr txBox="1">
            <a:spLocks/>
          </p:cNvSpPr>
          <p:nvPr/>
        </p:nvSpPr>
        <p:spPr>
          <a:xfrm>
            <a:off x="2268136" y="458112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Заголовок 1"/>
              <p:cNvSpPr txBox="1">
                <a:spLocks/>
              </p:cNvSpPr>
              <p:nvPr/>
            </p:nvSpPr>
            <p:spPr>
              <a:xfrm>
                <a:off x="3995936" y="3933056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21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27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3933056"/>
                <a:ext cx="8676456" cy="1152128"/>
              </a:xfrm>
              <a:prstGeom prst="rect">
                <a:avLst/>
              </a:prstGeom>
              <a:blipFill rotWithShape="1">
                <a:blip r:embed="rId7"/>
                <a:stretch>
                  <a:fillRect l="-1124"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единительная линия 27"/>
          <p:cNvCxnSpPr/>
          <p:nvPr/>
        </p:nvCxnSpPr>
        <p:spPr>
          <a:xfrm>
            <a:off x="5355704" y="4509120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Заголовок 1"/>
          <p:cNvSpPr txBox="1">
            <a:spLocks/>
          </p:cNvSpPr>
          <p:nvPr/>
        </p:nvSpPr>
        <p:spPr>
          <a:xfrm>
            <a:off x="5327968" y="458112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Заголовок 1"/>
              <p:cNvSpPr txBox="1">
                <a:spLocks/>
              </p:cNvSpPr>
              <p:nvPr/>
            </p:nvSpPr>
            <p:spPr>
              <a:xfrm>
                <a:off x="936104" y="5085184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12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0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04" y="5085184"/>
                <a:ext cx="8676456" cy="1152128"/>
              </a:xfrm>
              <a:prstGeom prst="rect">
                <a:avLst/>
              </a:prstGeom>
              <a:blipFill rotWithShape="1">
                <a:blip r:embed="rId8"/>
                <a:stretch>
                  <a:fillRect l="-1124"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Прямая соединительная линия 30"/>
          <p:cNvCxnSpPr/>
          <p:nvPr/>
        </p:nvCxnSpPr>
        <p:spPr>
          <a:xfrm>
            <a:off x="2295872" y="5661248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Заголовок 1"/>
          <p:cNvSpPr txBox="1">
            <a:spLocks/>
          </p:cNvSpPr>
          <p:nvPr/>
        </p:nvSpPr>
        <p:spPr>
          <a:xfrm>
            <a:off x="2268136" y="5733256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Заголовок 1"/>
              <p:cNvSpPr txBox="1">
                <a:spLocks/>
              </p:cNvSpPr>
              <p:nvPr/>
            </p:nvSpPr>
            <p:spPr>
              <a:xfrm>
                <a:off x="3995936" y="5085184"/>
                <a:ext cx="8676456" cy="115212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600" kern="1200" cap="all" spc="-60" baseline="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Z</a:t>
                </a:r>
                <a:r>
                  <a:rPr lang="en-US" sz="2400" b="1" baseline="-25000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22 </a:t>
                </a:r>
                <a:r>
                  <a:rPr lang="en-US" sz="24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Courier New" pitchFamily="49" charset="0"/>
                    <a:cs typeface="Courier New" pitchFamily="49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/>
                            <a:cs typeface="Courier New" pitchFamily="49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U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2400" b="1" i="0" baseline="-25000" dirty="0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ourier New" pitchFamily="49" charset="0"/>
                            <a:cs typeface="Courier New" pitchFamily="49" charset="0"/>
                          </a:rPr>
                          <m:t>2</m:t>
                        </m:r>
                      </m:den>
                    </m:f>
                  </m:oMath>
                </a14:m>
                <a:endParaRPr lang="ru-RU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mc:Choice>
        <mc:Fallback xmlns="">
          <p:sp>
            <p:nvSpPr>
              <p:cNvPr id="33" name="Заголовок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5085184"/>
                <a:ext cx="8676456" cy="1152128"/>
              </a:xfrm>
              <a:prstGeom prst="rect">
                <a:avLst/>
              </a:prstGeom>
              <a:blipFill rotWithShape="1">
                <a:blip r:embed="rId9"/>
                <a:stretch>
                  <a:fillRect l="-1124" b="-74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Прямая соединительная линия 33"/>
          <p:cNvCxnSpPr/>
          <p:nvPr/>
        </p:nvCxnSpPr>
        <p:spPr>
          <a:xfrm>
            <a:off x="5355704" y="5661248"/>
            <a:ext cx="0" cy="57606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Заголовок 1"/>
          <p:cNvSpPr txBox="1">
            <a:spLocks/>
          </p:cNvSpPr>
          <p:nvPr/>
        </p:nvSpPr>
        <p:spPr>
          <a:xfrm>
            <a:off x="5327968" y="5733256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8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=0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704" y="5834292"/>
            <a:ext cx="494068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974819" y="5834292"/>
            <a:ext cx="543475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60032" y="4480865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860032" y="5316184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860032" y="5632471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802142" y="4495068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92154" y="5316184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792716" y="5647196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320546" y="57959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321108" y="46391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268306" y="4639184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267744" y="5795972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b="1" dirty="0">
              <a:solidFill>
                <a:schemeClr val="tx1">
                  <a:lumMod val="65000"/>
                  <a:lumOff val="3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855506" y="4149080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802142" y="4149080"/>
            <a:ext cx="494068" cy="633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Заголовок 1"/>
          <p:cNvSpPr txBox="1">
            <a:spLocks/>
          </p:cNvSpPr>
          <p:nvPr/>
        </p:nvSpPr>
        <p:spPr>
          <a:xfrm>
            <a:off x="5393116" y="453814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Заголовок 1"/>
          <p:cNvSpPr txBox="1">
            <a:spLocks/>
          </p:cNvSpPr>
          <p:nvPr/>
        </p:nvSpPr>
        <p:spPr>
          <a:xfrm>
            <a:off x="2340314" y="4538148"/>
            <a:ext cx="819824" cy="5760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1800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1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Рисунок 55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pic>
        <p:nvPicPr>
          <p:cNvPr id="5" name="Объект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855075"/>
            <a:ext cx="4139952" cy="15199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8609" y="317213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475928" y="4663061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H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H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h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3170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96197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4188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170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6197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9552" y="4905768"/>
            <a:ext cx="449153" cy="57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5" name="Объект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4624"/>
            <a:ext cx="4139952" cy="151995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38609" y="36168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475928" y="1852610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A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A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A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3170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96197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20333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3170" y="192461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96197" y="192461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25" name="Объект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76" y="2855075"/>
            <a:ext cx="4139952" cy="15199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476973" y="3172139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Заголовок 1"/>
          <p:cNvSpPr txBox="1">
            <a:spLocks/>
          </p:cNvSpPr>
          <p:nvPr/>
        </p:nvSpPr>
        <p:spPr>
          <a:xfrm>
            <a:off x="4914292" y="4663061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F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F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F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01534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134561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336014" y="4139841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01534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34561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436176" y="4879085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448646" y="4303021"/>
            <a:ext cx="4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5" name="Объект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76" y="44624"/>
            <a:ext cx="4139952" cy="151995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476973" y="361688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-</a:t>
            </a:r>
            <a:r>
              <a:rPr lang="ru-RU" sz="32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ru-RU" sz="3200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7" name="Заголовок 1"/>
          <p:cNvSpPr txBox="1">
            <a:spLocks/>
          </p:cNvSpPr>
          <p:nvPr/>
        </p:nvSpPr>
        <p:spPr>
          <a:xfrm>
            <a:off x="4914292" y="1852610"/>
            <a:ext cx="4122204" cy="7920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= B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+ B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</a:t>
            </a:r>
          </a:p>
          <a:p>
            <a:pPr algn="just"/>
            <a:endParaRPr lang="en-US" sz="2400" b="1" baseline="-25000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=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+ 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B</a:t>
            </a:r>
            <a:r>
              <a:rPr lang="en-US" sz="2400" b="1" baseline="-25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22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4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ru-RU" sz="24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01534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34561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349869" y="1329390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901534" y="192461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120706" y="1924618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36176" y="2068634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48646" y="1492570"/>
            <a:ext cx="449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925804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911949" y="191683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46002" y="1916832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6014" y="4735069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Левая фигурная скобка 48"/>
          <p:cNvSpPr/>
          <p:nvPr/>
        </p:nvSpPr>
        <p:spPr>
          <a:xfrm>
            <a:off x="251520" y="1556792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Левая фигурная скобка 49"/>
          <p:cNvSpPr/>
          <p:nvPr/>
        </p:nvSpPr>
        <p:spPr>
          <a:xfrm>
            <a:off x="251520" y="4375029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Левая фигурная скобка 50"/>
          <p:cNvSpPr/>
          <p:nvPr/>
        </p:nvSpPr>
        <p:spPr>
          <a:xfrm>
            <a:off x="4716016" y="1556792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Левая фигурная скобка 51"/>
          <p:cNvSpPr/>
          <p:nvPr/>
        </p:nvSpPr>
        <p:spPr>
          <a:xfrm>
            <a:off x="4716016" y="4375029"/>
            <a:ext cx="288032" cy="1008112"/>
          </a:xfrm>
          <a:prstGeom prst="leftBrace">
            <a:avLst>
              <a:gd name="adj1" fmla="val 33987"/>
              <a:gd name="adj2" fmla="val 5000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/>
          <p:cNvSpPr txBox="1"/>
          <p:nvPr/>
        </p:nvSpPr>
        <p:spPr>
          <a:xfrm>
            <a:off x="5004048" y="2093894"/>
            <a:ext cx="494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‘</a:t>
            </a:r>
            <a:endParaRPr lang="ru-RU" sz="2800" b="1" dirty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5" name="Заголовок 1"/>
          <p:cNvSpPr txBox="1">
            <a:spLocks/>
          </p:cNvSpPr>
          <p:nvPr/>
        </p:nvSpPr>
        <p:spPr>
          <a:xfrm>
            <a:off x="179512" y="5625244"/>
            <a:ext cx="8676456" cy="11881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Коэффициенты всех ПРЕДЛОЖЕННЫХ УРАВНЕНИЙ ИМЕЮТ СВЯЗЬ, КОТОРУЮ МОЖНО ПОЛУЧИТЬ АНАЛИТИЧЕСКИ ИЛИ ВЗЯТЬ ИЗ СПРАВОЧНИКА.</a:t>
            </a:r>
          </a:p>
        </p:txBody>
      </p:sp>
    </p:spTree>
    <p:extLst>
      <p:ext uri="{BB962C8B-B14F-4D97-AF65-F5344CB8AC3E}">
        <p14:creationId xmlns:p14="http://schemas.microsoft.com/office/powerpoint/2010/main" val="251942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21202942">
            <a:off x="-2432160" y="-1988810"/>
            <a:ext cx="12601400" cy="311791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ый треугольник 5"/>
          <p:cNvSpPr/>
          <p:nvPr/>
        </p:nvSpPr>
        <p:spPr>
          <a:xfrm flipH="1">
            <a:off x="4334272" y="260648"/>
            <a:ext cx="7798568" cy="914400"/>
          </a:xfrm>
          <a:prstGeom prst="rtTriangl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337383" y="116632"/>
            <a:ext cx="6008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 smtClean="0">
                <a:solidFill>
                  <a:schemeClr val="bg1"/>
                </a:solidFill>
                <a:latin typeface="Courier New" pitchFamily="49" charset="0"/>
                <a:cs typeface="Courier New" pitchFamily="49" charset="0"/>
              </a:rPr>
              <a:t>Канонические схемы</a:t>
            </a:r>
            <a:r>
              <a:rPr lang="ru-RU" sz="36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36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 pitchFamily="49" charset="0"/>
                <a:cs typeface="Courier New" pitchFamily="49" charset="0"/>
              </a:rPr>
              <a:t>ЧП</a:t>
            </a:r>
            <a:endParaRPr lang="ru-RU" sz="36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395536" y="2780928"/>
            <a:ext cx="8352928" cy="1584176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Для разных классов цепей можно установить правила составления схем с минимальным количеством элементов при заданных свойствах.</a:t>
            </a:r>
          </a:p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Такие схемы называются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каноническими</a:t>
            </a:r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87540" y="1484784"/>
            <a:ext cx="8676456" cy="12961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Различные электрические цепи с неодинаковым количеством элементов могут обладать одинаковыми свойствами.</a:t>
            </a: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233772" y="3573016"/>
            <a:ext cx="8676456" cy="2808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Канонические формы обратимых ЧП могут быть составлены их трёх произвольных двухполюсников с некоторыми сопротивлениями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и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ru-RU" sz="2400" b="1" baseline="-25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</a:p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Это вытекает из того, что обратимые ЧП имеют только 3 независимых параметра.</a:t>
            </a:r>
          </a:p>
        </p:txBody>
      </p:sp>
    </p:spTree>
    <p:extLst>
      <p:ext uri="{BB962C8B-B14F-4D97-AF65-F5344CB8AC3E}">
        <p14:creationId xmlns:p14="http://schemas.microsoft.com/office/powerpoint/2010/main" val="76039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83443"/>
            <a:ext cx="5791200" cy="13716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395536" y="263381"/>
            <a:ext cx="8352928" cy="1584176"/>
          </a:xfrm>
          <a:prstGeom prst="rect">
            <a:avLst/>
          </a:prstGeom>
          <a:gradFill flip="none" rotWithShape="1">
            <a:gsLst>
              <a:gs pos="100000">
                <a:schemeClr val="accent3">
                  <a:lumMod val="22000"/>
                  <a:lumOff val="78000"/>
                  <a:alpha val="66000"/>
                </a:schemeClr>
              </a:gs>
              <a:gs pos="81000">
                <a:srgbClr val="D1C39F">
                  <a:alpha val="0"/>
                  <a:lumMod val="0"/>
                  <a:lumOff val="100000"/>
                </a:srgb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>
                    <a:lumMod val="50000"/>
                  </a:schemeClr>
                </a:solidFill>
                <a:latin typeface="Courier New" pitchFamily="49" charset="0"/>
                <a:cs typeface="Courier New" pitchFamily="49" charset="0"/>
              </a:rPr>
              <a:t>Следовательно, существует только 3 независимых сопротивления двухполюсника, из которых можно составить произвольный обратимый Четырёхполюсник с заданными свойствами. 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33772" y="1055469"/>
            <a:ext cx="8676456" cy="21602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Для получения канонических форм обратимых ЧП указанные двухполюсники можно соединить двумя способами -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звездой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и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треугольником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: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65820" y="3890493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Овал 7"/>
          <p:cNvSpPr/>
          <p:nvPr/>
        </p:nvSpPr>
        <p:spPr>
          <a:xfrm>
            <a:off x="539552" y="3836487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3435987" y="3822376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/>
          <p:cNvSpPr/>
          <p:nvPr/>
        </p:nvSpPr>
        <p:spPr>
          <a:xfrm>
            <a:off x="2034410" y="3863781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1" name="Прямая со стрелкой 10"/>
          <p:cNvCxnSpPr/>
          <p:nvPr/>
        </p:nvCxnSpPr>
        <p:spPr>
          <a:xfrm>
            <a:off x="683568" y="3647757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>
            <a:off x="2915816" y="3647757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552" y="31437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92157" y="31437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598456" y="4007797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 стрелкой 15"/>
          <p:cNvCxnSpPr/>
          <p:nvPr/>
        </p:nvCxnSpPr>
        <p:spPr>
          <a:xfrm>
            <a:off x="3491880" y="4037392"/>
            <a:ext cx="5555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452197" y="44029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44029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1560" y="2908513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31840" y="2908513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85022" y="4124519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2654" y="4141359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3" name="Прямая соединительная линия 22"/>
          <p:cNvCxnSpPr/>
          <p:nvPr/>
        </p:nvCxnSpPr>
        <p:spPr>
          <a:xfrm>
            <a:off x="667453" y="5372058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Овал 23"/>
          <p:cNvSpPr/>
          <p:nvPr/>
        </p:nvSpPr>
        <p:spPr>
          <a:xfrm>
            <a:off x="541185" y="5312652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/>
          <p:cNvSpPr/>
          <p:nvPr/>
        </p:nvSpPr>
        <p:spPr>
          <a:xfrm>
            <a:off x="3437620" y="5329144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/>
          <p:cNvSpPr/>
          <p:nvPr/>
        </p:nvSpPr>
        <p:spPr>
          <a:xfrm>
            <a:off x="2036043" y="5345346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7" name="Прямая соединительная линия 26"/>
          <p:cNvCxnSpPr>
            <a:endCxn id="10" idx="4"/>
          </p:cNvCxnSpPr>
          <p:nvPr/>
        </p:nvCxnSpPr>
        <p:spPr>
          <a:xfrm flipV="1">
            <a:off x="2079069" y="3866946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Прямоугольник 27"/>
          <p:cNvSpPr/>
          <p:nvPr/>
        </p:nvSpPr>
        <p:spPr>
          <a:xfrm>
            <a:off x="2555776" y="3810937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971600" y="3810937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 rot="5400000">
            <a:off x="1790110" y="4557439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/>
          <p:cNvSpPr txBox="1"/>
          <p:nvPr/>
        </p:nvSpPr>
        <p:spPr>
          <a:xfrm>
            <a:off x="1259632" y="33405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28061" y="334056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475656" y="43678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V="1">
            <a:off x="2339752" y="4402025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00069" y="42238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339752" y="3988632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8" name="Прямая соединительная линия 37"/>
          <p:cNvCxnSpPr/>
          <p:nvPr/>
        </p:nvCxnSpPr>
        <p:spPr>
          <a:xfrm>
            <a:off x="5346340" y="3893069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Овал 38"/>
          <p:cNvSpPr/>
          <p:nvPr/>
        </p:nvSpPr>
        <p:spPr>
          <a:xfrm>
            <a:off x="5220072" y="3839063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/>
          <p:cNvSpPr/>
          <p:nvPr/>
        </p:nvSpPr>
        <p:spPr>
          <a:xfrm>
            <a:off x="8116507" y="3824952"/>
            <a:ext cx="126268" cy="108012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/>
          <p:cNvSpPr/>
          <p:nvPr/>
        </p:nvSpPr>
        <p:spPr>
          <a:xfrm>
            <a:off x="7363002" y="5354532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5364088" y="3650333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7596336" y="3650333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20072" y="3146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45" name="Прямая со стрелкой 44"/>
          <p:cNvCxnSpPr/>
          <p:nvPr/>
        </p:nvCxnSpPr>
        <p:spPr>
          <a:xfrm>
            <a:off x="5278976" y="4010373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 стрелкой 45"/>
          <p:cNvCxnSpPr/>
          <p:nvPr/>
        </p:nvCxnSpPr>
        <p:spPr>
          <a:xfrm>
            <a:off x="8172400" y="4039968"/>
            <a:ext cx="5555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788024" y="440554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92080" y="291108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812360" y="2911089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165542" y="412709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853174" y="4143935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>
            <a:off x="5347973" y="5374634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Овал 52"/>
          <p:cNvSpPr/>
          <p:nvPr/>
        </p:nvSpPr>
        <p:spPr>
          <a:xfrm>
            <a:off x="5221705" y="5315228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8118140" y="5331720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5" name="Прямая соединительная линия 54"/>
          <p:cNvCxnSpPr/>
          <p:nvPr/>
        </p:nvCxnSpPr>
        <p:spPr>
          <a:xfrm flipV="1">
            <a:off x="6170031" y="3874748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Прямоугольник 55"/>
          <p:cNvSpPr/>
          <p:nvPr/>
        </p:nvSpPr>
        <p:spPr>
          <a:xfrm rot="5400000">
            <a:off x="5868144" y="4568963"/>
            <a:ext cx="576065" cy="178964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/>
          <p:cNvSpPr txBox="1"/>
          <p:nvPr/>
        </p:nvSpPr>
        <p:spPr>
          <a:xfrm>
            <a:off x="6804248" y="33431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12637" y="42792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156176" y="427924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0" name="Прямая со стрелкой 59"/>
          <p:cNvCxnSpPr/>
          <p:nvPr/>
        </p:nvCxnSpPr>
        <p:spPr>
          <a:xfrm flipV="1">
            <a:off x="7164288" y="4298405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764565" y="45864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5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04248" y="4351248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772677" y="3146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65" name="Прямая соединительная линия 64"/>
          <p:cNvCxnSpPr/>
          <p:nvPr/>
        </p:nvCxnSpPr>
        <p:spPr>
          <a:xfrm flipV="1">
            <a:off x="7407661" y="3893040"/>
            <a:ext cx="0" cy="1514549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Прямоугольник 65"/>
          <p:cNvSpPr/>
          <p:nvPr/>
        </p:nvSpPr>
        <p:spPr>
          <a:xfrm rot="5400000">
            <a:off x="7119629" y="4571575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/>
          <p:cNvSpPr/>
          <p:nvPr/>
        </p:nvSpPr>
        <p:spPr>
          <a:xfrm>
            <a:off x="6138866" y="3866357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/>
          <p:cNvSpPr/>
          <p:nvPr/>
        </p:nvSpPr>
        <p:spPr>
          <a:xfrm>
            <a:off x="6130823" y="5354532"/>
            <a:ext cx="81198" cy="792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7380312" y="3860956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 rot="10800000">
            <a:off x="6516216" y="3794349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1" name="Прямая со стрелкой 70"/>
          <p:cNvCxnSpPr/>
          <p:nvPr/>
        </p:nvCxnSpPr>
        <p:spPr>
          <a:xfrm>
            <a:off x="6300192" y="3650333"/>
            <a:ext cx="507924" cy="0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6188501" y="31462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3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28184" y="2911089"/>
            <a:ext cx="343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74" name="Прямая со стрелкой 73"/>
          <p:cNvCxnSpPr/>
          <p:nvPr/>
        </p:nvCxnSpPr>
        <p:spPr>
          <a:xfrm flipV="1">
            <a:off x="5940152" y="4298405"/>
            <a:ext cx="0" cy="516073"/>
          </a:xfrm>
          <a:prstGeom prst="straightConnector1">
            <a:avLst/>
          </a:prstGeom>
          <a:ln w="38100">
            <a:solidFill>
              <a:schemeClr val="accent3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540429" y="458643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800" b="1" i="1" baseline="-25000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4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580112" y="4342703"/>
            <a:ext cx="360040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>
                  <a:lumMod val="7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118862" y="440682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93367" y="3696618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1178" y="515992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529396" y="37104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35554" y="518763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887742" y="3675467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845553" y="5146070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8209916" y="3710473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216074" y="5191782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Заголовок 1"/>
          <p:cNvSpPr txBox="1">
            <a:spLocks/>
          </p:cNvSpPr>
          <p:nvPr/>
        </p:nvSpPr>
        <p:spPr>
          <a:xfrm>
            <a:off x="233772" y="5547675"/>
            <a:ext cx="8676456" cy="72008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  Т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-образная форма	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	  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П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-образная </a:t>
            </a:r>
            <a:r>
              <a:rPr lang="ru-RU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форма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7" name="Заголовок 1"/>
          <p:cNvSpPr txBox="1">
            <a:spLocks/>
          </p:cNvSpPr>
          <p:nvPr/>
        </p:nvSpPr>
        <p:spPr>
          <a:xfrm>
            <a:off x="216024" y="5805264"/>
            <a:ext cx="8676456" cy="1327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Приведённые канонические формы называются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неуравновешенными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  <a:p>
            <a:pPr algn="just"/>
            <a:endParaRPr lang="ru-RU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489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0568" y="-171400"/>
            <a:ext cx="9684568" cy="713533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179512" y="156909"/>
            <a:ext cx="8712968" cy="13278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Уравновешенные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же симметричные ЧП могут быть отображены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Х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-образной мостовой канонической схемой: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5150797" y="3152570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4" name="Прямая со стрелкой 13"/>
          <p:cNvCxnSpPr/>
          <p:nvPr/>
        </p:nvCxnSpPr>
        <p:spPr>
          <a:xfrm>
            <a:off x="2830704" y="1822266"/>
            <a:ext cx="6721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5724128" y="1851861"/>
            <a:ext cx="5555" cy="1254374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339752" y="221743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7270" y="193898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404902" y="1955828"/>
            <a:ext cx="438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.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2884213" y="3189164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Овал 21"/>
          <p:cNvSpPr/>
          <p:nvPr/>
        </p:nvSpPr>
        <p:spPr>
          <a:xfrm>
            <a:off x="2773433" y="3127121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/>
          <p:cNvSpPr/>
          <p:nvPr/>
        </p:nvSpPr>
        <p:spPr>
          <a:xfrm>
            <a:off x="5669868" y="3143613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flipH="1" flipV="1">
            <a:off x="3404384" y="1737995"/>
            <a:ext cx="1777217" cy="1442285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Прямоугольник 24"/>
          <p:cNvSpPr/>
          <p:nvPr/>
        </p:nvSpPr>
        <p:spPr>
          <a:xfrm rot="2424834">
            <a:off x="3570945" y="2003465"/>
            <a:ext cx="576065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extBox 26"/>
          <p:cNvSpPr txBox="1"/>
          <p:nvPr/>
        </p:nvSpPr>
        <p:spPr>
          <a:xfrm>
            <a:off x="4710231" y="198481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067944" y="318510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cxnSp>
        <p:nvCxnSpPr>
          <p:cNvPr id="33" name="Прямая соединительная линия 32"/>
          <p:cNvCxnSpPr>
            <a:stCxn id="36" idx="7"/>
            <a:endCxn id="50" idx="3"/>
          </p:cNvCxnSpPr>
          <p:nvPr/>
        </p:nvCxnSpPr>
        <p:spPr>
          <a:xfrm flipV="1">
            <a:off x="3407981" y="1732143"/>
            <a:ext cx="1754263" cy="1432027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Прямоугольник 33"/>
          <p:cNvSpPr/>
          <p:nvPr/>
        </p:nvSpPr>
        <p:spPr>
          <a:xfrm rot="8474481">
            <a:off x="4426178" y="2019900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/>
          <p:cNvSpPr/>
          <p:nvPr/>
        </p:nvSpPr>
        <p:spPr>
          <a:xfrm>
            <a:off x="3338674" y="3152570"/>
            <a:ext cx="81198" cy="792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extBox 44"/>
          <p:cNvSpPr txBox="1"/>
          <p:nvPr/>
        </p:nvSpPr>
        <p:spPr>
          <a:xfrm>
            <a:off x="5670590" y="221871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U</a:t>
            </a:r>
            <a:r>
              <a:rPr lang="en-US" sz="2800" b="1" i="1" baseline="-25000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accent3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439470" y="1487360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397281" y="2957963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1’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761644" y="1522366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767802" y="3003675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Courier New" pitchFamily="49" charset="0"/>
                <a:cs typeface="Courier New" pitchFamily="49" charset="0"/>
              </a:rPr>
              <a:t>2’</a:t>
            </a:r>
            <a:endParaRPr lang="ru-RU" i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50" name="Овал 49"/>
          <p:cNvSpPr/>
          <p:nvPr/>
        </p:nvSpPr>
        <p:spPr>
          <a:xfrm>
            <a:off x="5149164" y="1670680"/>
            <a:ext cx="89318" cy="7200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>
            <a:off x="2882580" y="1707274"/>
            <a:ext cx="2805544" cy="0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Овал 51"/>
          <p:cNvSpPr/>
          <p:nvPr/>
        </p:nvSpPr>
        <p:spPr>
          <a:xfrm>
            <a:off x="2771800" y="1645231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/>
          <p:cNvSpPr/>
          <p:nvPr/>
        </p:nvSpPr>
        <p:spPr>
          <a:xfrm>
            <a:off x="5668235" y="1661723"/>
            <a:ext cx="126268" cy="118813"/>
          </a:xfrm>
          <a:prstGeom prst="ellipse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/>
          <p:cNvSpPr/>
          <p:nvPr/>
        </p:nvSpPr>
        <p:spPr>
          <a:xfrm>
            <a:off x="3337041" y="1670680"/>
            <a:ext cx="81198" cy="79209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 rot="10800000">
            <a:off x="4026379" y="1606242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 rot="10800000">
            <a:off x="4026379" y="3090699"/>
            <a:ext cx="576064" cy="196860"/>
          </a:xfrm>
          <a:prstGeom prst="rect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TextBox 60"/>
          <p:cNvSpPr txBox="1"/>
          <p:nvPr/>
        </p:nvSpPr>
        <p:spPr>
          <a:xfrm>
            <a:off x="3380189" y="201912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2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067944" y="1124744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Z</a:t>
            </a:r>
            <a:r>
              <a:rPr lang="en-US" sz="2800" b="1" i="1" baseline="-25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urier New" pitchFamily="49" charset="0"/>
                <a:cs typeface="Courier New" pitchFamily="49" charset="0"/>
              </a:rPr>
              <a:t>1</a:t>
            </a:r>
            <a:endParaRPr lang="ru-RU" sz="2800" b="1" i="1" dirty="0">
              <a:solidFill>
                <a:schemeClr val="tx1">
                  <a:lumMod val="50000"/>
                  <a:lumOff val="50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3" name="Заголовок 1"/>
          <p:cNvSpPr txBox="1">
            <a:spLocks/>
          </p:cNvSpPr>
          <p:nvPr/>
        </p:nvSpPr>
        <p:spPr>
          <a:xfrm>
            <a:off x="179512" y="3973333"/>
            <a:ext cx="8712968" cy="15438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Возможны и другие разновидности </a:t>
            </a:r>
            <a:r>
              <a:rPr lang="ru-RU" sz="2400" b="1" dirty="0" smtClean="0">
                <a:solidFill>
                  <a:schemeClr val="accent3"/>
                </a:solidFill>
                <a:latin typeface="Courier New" pitchFamily="49" charset="0"/>
                <a:cs typeface="Courier New" pitchFamily="49" charset="0"/>
              </a:rPr>
              <a:t>мостовых </a:t>
            </a:r>
            <a:r>
              <a:rPr lang="ru-RU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urier New" pitchFamily="49" charset="0"/>
                <a:cs typeface="Courier New" pitchFamily="49" charset="0"/>
              </a:rPr>
              <a:t>цепей, под которыми понимают цепи, обеспечивающие прохождение сигнала с их входа на выход несколькими параллельными путями.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03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Главная">
  <a:themeElements>
    <a:clrScheme name="Главная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Главная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ая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2113</TotalTime>
  <Words>4431</Words>
  <Application>Microsoft Office PowerPoint</Application>
  <PresentationFormat>Экран (4:3)</PresentationFormat>
  <Paragraphs>1528</Paragraphs>
  <Slides>41</Slides>
  <Notes>2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2" baseType="lpstr">
      <vt:lpstr>Главная</vt:lpstr>
      <vt:lpstr>ЧЕТЫРЁХПОЛЮСНИКИ</vt:lpstr>
      <vt:lpstr>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ЭВРИКА</dc:creator>
  <cp:lastModifiedBy>ЭВРИКА</cp:lastModifiedBy>
  <cp:revision>208</cp:revision>
  <dcterms:created xsi:type="dcterms:W3CDTF">2017-05-07T12:03:12Z</dcterms:created>
  <dcterms:modified xsi:type="dcterms:W3CDTF">2017-06-02T20:15:42Z</dcterms:modified>
</cp:coreProperties>
</file>